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Sacco" charset="1" panose="00000708000000000000"/>
      <p:regular r:id="rId16"/>
    </p:embeddedFont>
    <p:embeddedFont>
      <p:font typeface="Garet" charset="1" panose="00000000000000000000"/>
      <p:regular r:id="rId17"/>
    </p:embeddedFont>
    <p:embeddedFont>
      <p:font typeface="Garet Bold" charset="1" panose="00000000000000000000"/>
      <p:regular r:id="rId18"/>
    </p:embeddedFont>
    <p:embeddedFont>
      <p:font typeface="Agrandir Bold" charset="1" panose="00000800000000000000"/>
      <p:regular r:id="rId19"/>
    </p:embeddedFont>
    <p:embeddedFont>
      <p:font typeface="Agrandir"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image1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https://id.jora.com/" TargetMode="External" Type="http://schemas.openxmlformats.org/officeDocument/2006/relationships/hyperlink"/><Relationship Id="rId9"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53A711"/>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2303767" y="-436423"/>
            <a:ext cx="6325659" cy="8259838"/>
          </a:xfrm>
          <a:custGeom>
            <a:avLst/>
            <a:gdLst/>
            <a:ahLst/>
            <a:cxnLst/>
            <a:rect r="r" b="b" t="t" l="l"/>
            <a:pathLst>
              <a:path h="8259838" w="6325659">
                <a:moveTo>
                  <a:pt x="0" y="0"/>
                </a:moveTo>
                <a:lnTo>
                  <a:pt x="6325659" y="0"/>
                </a:lnTo>
                <a:lnTo>
                  <a:pt x="6325659" y="8259838"/>
                </a:lnTo>
                <a:lnTo>
                  <a:pt x="0" y="82598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10800000">
            <a:off x="12496801" y="2463585"/>
            <a:ext cx="6132625" cy="8007781"/>
          </a:xfrm>
          <a:custGeom>
            <a:avLst/>
            <a:gdLst/>
            <a:ahLst/>
            <a:cxnLst/>
            <a:rect r="r" b="b" t="t" l="l"/>
            <a:pathLst>
              <a:path h="8007781" w="6132625">
                <a:moveTo>
                  <a:pt x="0" y="8007780"/>
                </a:moveTo>
                <a:lnTo>
                  <a:pt x="6132625" y="8007780"/>
                </a:lnTo>
                <a:lnTo>
                  <a:pt x="6132625" y="0"/>
                </a:lnTo>
                <a:lnTo>
                  <a:pt x="0" y="0"/>
                </a:lnTo>
                <a:lnTo>
                  <a:pt x="0" y="800778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68904" y="285750"/>
            <a:ext cx="11427897" cy="4216514"/>
          </a:xfrm>
          <a:prstGeom prst="rect">
            <a:avLst/>
          </a:prstGeom>
        </p:spPr>
        <p:txBody>
          <a:bodyPr anchor="t" rtlCol="false" tIns="0" lIns="0" bIns="0" rIns="0">
            <a:spAutoFit/>
          </a:bodyPr>
          <a:lstStyle/>
          <a:p>
            <a:pPr algn="l">
              <a:lnSpc>
                <a:spcPts val="31143"/>
              </a:lnSpc>
            </a:pPr>
            <a:r>
              <a:rPr lang="en-US" sz="22245">
                <a:solidFill>
                  <a:srgbClr val="FAF8E9"/>
                </a:solidFill>
                <a:latin typeface="Sacco"/>
              </a:rPr>
              <a:t>JORA INDONESIA</a:t>
            </a:r>
          </a:p>
        </p:txBody>
      </p:sp>
      <p:grpSp>
        <p:nvGrpSpPr>
          <p:cNvPr name="Group 5" id="5"/>
          <p:cNvGrpSpPr/>
          <p:nvPr/>
        </p:nvGrpSpPr>
        <p:grpSpPr>
          <a:xfrm rot="0">
            <a:off x="4433876" y="8581823"/>
            <a:ext cx="5243189" cy="676387"/>
            <a:chOff x="0" y="0"/>
            <a:chExt cx="1380922" cy="178143"/>
          </a:xfrm>
        </p:grpSpPr>
        <p:sp>
          <p:nvSpPr>
            <p:cNvPr name="Freeform 6" id="6"/>
            <p:cNvSpPr/>
            <p:nvPr/>
          </p:nvSpPr>
          <p:spPr>
            <a:xfrm flipH="false" flipV="false" rot="0">
              <a:off x="0" y="0"/>
              <a:ext cx="1380922" cy="178143"/>
            </a:xfrm>
            <a:custGeom>
              <a:avLst/>
              <a:gdLst/>
              <a:ahLst/>
              <a:cxnLst/>
              <a:rect r="r" b="b" t="t" l="l"/>
              <a:pathLst>
                <a:path h="178143" w="1380922">
                  <a:moveTo>
                    <a:pt x="0" y="0"/>
                  </a:moveTo>
                  <a:lnTo>
                    <a:pt x="1380922" y="0"/>
                  </a:lnTo>
                  <a:lnTo>
                    <a:pt x="1380922" y="178143"/>
                  </a:lnTo>
                  <a:lnTo>
                    <a:pt x="0" y="178143"/>
                  </a:lnTo>
                  <a:close/>
                </a:path>
              </a:pathLst>
            </a:custGeom>
            <a:solidFill>
              <a:srgbClr val="000000">
                <a:alpha val="0"/>
              </a:srgbClr>
            </a:solidFill>
            <a:ln w="38100" cap="sq">
              <a:solidFill>
                <a:srgbClr val="FAF8E9"/>
              </a:solidFill>
              <a:prstDash val="solid"/>
              <a:miter/>
            </a:ln>
          </p:spPr>
        </p:sp>
        <p:sp>
          <p:nvSpPr>
            <p:cNvPr name="TextBox 7" id="7"/>
            <p:cNvSpPr txBox="true"/>
            <p:nvPr/>
          </p:nvSpPr>
          <p:spPr>
            <a:xfrm>
              <a:off x="0" y="-47625"/>
              <a:ext cx="1380922" cy="225768"/>
            </a:xfrm>
            <a:prstGeom prst="rect">
              <a:avLst/>
            </a:prstGeom>
          </p:spPr>
          <p:txBody>
            <a:bodyPr anchor="ctr" rtlCol="false" tIns="50800" lIns="50800" bIns="50800" rIns="50800"/>
            <a:lstStyle/>
            <a:p>
              <a:pPr algn="ctr">
                <a:lnSpc>
                  <a:spcPts val="3499"/>
                </a:lnSpc>
              </a:pPr>
            </a:p>
          </p:txBody>
        </p:sp>
      </p:grpSp>
      <p:sp>
        <p:nvSpPr>
          <p:cNvPr name="TextBox 8" id="8"/>
          <p:cNvSpPr txBox="true"/>
          <p:nvPr/>
        </p:nvSpPr>
        <p:spPr>
          <a:xfrm rot="0">
            <a:off x="733546" y="7139476"/>
            <a:ext cx="8410454" cy="1780541"/>
          </a:xfrm>
          <a:prstGeom prst="rect">
            <a:avLst/>
          </a:prstGeom>
        </p:spPr>
        <p:txBody>
          <a:bodyPr anchor="t" rtlCol="false" tIns="0" lIns="0" bIns="0" rIns="0">
            <a:spAutoFit/>
          </a:bodyPr>
          <a:lstStyle/>
          <a:p>
            <a:pPr algn="ctr">
              <a:lnSpc>
                <a:spcPts val="4759"/>
              </a:lnSpc>
            </a:pPr>
            <a:r>
              <a:rPr lang="en-US" sz="3399">
                <a:solidFill>
                  <a:srgbClr val="FAF8E9"/>
                </a:solidFill>
                <a:latin typeface="Garet"/>
              </a:rPr>
              <a:t>Scraping Job Listings from Jora Indonesia</a:t>
            </a:r>
          </a:p>
          <a:p>
            <a:pPr algn="ctr">
              <a:lnSpc>
                <a:spcPts val="4759"/>
              </a:lnSpc>
              <a:spcBef>
                <a:spcPct val="0"/>
              </a:spcBef>
            </a:pPr>
          </a:p>
        </p:txBody>
      </p:sp>
      <p:sp>
        <p:nvSpPr>
          <p:cNvPr name="Freeform 9" id="9"/>
          <p:cNvSpPr/>
          <p:nvPr/>
        </p:nvSpPr>
        <p:spPr>
          <a:xfrm flipH="false" flipV="false" rot="0">
            <a:off x="9918695" y="993125"/>
            <a:ext cx="7533250" cy="11559974"/>
          </a:xfrm>
          <a:custGeom>
            <a:avLst/>
            <a:gdLst/>
            <a:ahLst/>
            <a:cxnLst/>
            <a:rect r="r" b="b" t="t" l="l"/>
            <a:pathLst>
              <a:path h="11559974" w="7533250">
                <a:moveTo>
                  <a:pt x="0" y="0"/>
                </a:moveTo>
                <a:lnTo>
                  <a:pt x="7533250" y="0"/>
                </a:lnTo>
                <a:lnTo>
                  <a:pt x="7533250" y="11559974"/>
                </a:lnTo>
                <a:lnTo>
                  <a:pt x="0" y="11559974"/>
                </a:lnTo>
                <a:lnTo>
                  <a:pt x="0" y="0"/>
                </a:lnTo>
                <a:close/>
              </a:path>
            </a:pathLst>
          </a:custGeom>
          <a:blipFill>
            <a:blip r:embed="rId6"/>
            <a:stretch>
              <a:fillRect l="0" t="0" r="0" b="0"/>
            </a:stretch>
          </a:blipFill>
        </p:spPr>
      </p:sp>
      <p:sp>
        <p:nvSpPr>
          <p:cNvPr name="Freeform 10" id="10"/>
          <p:cNvSpPr/>
          <p:nvPr/>
        </p:nvSpPr>
        <p:spPr>
          <a:xfrm flipH="false" flipV="false" rot="0">
            <a:off x="3178277" y="5075698"/>
            <a:ext cx="9816977" cy="2626041"/>
          </a:xfrm>
          <a:custGeom>
            <a:avLst/>
            <a:gdLst/>
            <a:ahLst/>
            <a:cxnLst/>
            <a:rect r="r" b="b" t="t" l="l"/>
            <a:pathLst>
              <a:path h="2626041" w="9816977">
                <a:moveTo>
                  <a:pt x="0" y="0"/>
                </a:moveTo>
                <a:lnTo>
                  <a:pt x="9816977" y="0"/>
                </a:lnTo>
                <a:lnTo>
                  <a:pt x="9816977" y="2626041"/>
                </a:lnTo>
                <a:lnTo>
                  <a:pt x="0" y="26260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1" id="11"/>
          <p:cNvGrpSpPr/>
          <p:nvPr/>
        </p:nvGrpSpPr>
        <p:grpSpPr>
          <a:xfrm rot="0">
            <a:off x="1049986" y="5075698"/>
            <a:ext cx="7920306" cy="1893135"/>
            <a:chOff x="0" y="0"/>
            <a:chExt cx="2086006" cy="498603"/>
          </a:xfrm>
        </p:grpSpPr>
        <p:sp>
          <p:nvSpPr>
            <p:cNvPr name="Freeform 12" id="12"/>
            <p:cNvSpPr/>
            <p:nvPr/>
          </p:nvSpPr>
          <p:spPr>
            <a:xfrm flipH="false" flipV="false" rot="0">
              <a:off x="0" y="0"/>
              <a:ext cx="2086006" cy="498603"/>
            </a:xfrm>
            <a:custGeom>
              <a:avLst/>
              <a:gdLst/>
              <a:ahLst/>
              <a:cxnLst/>
              <a:rect r="r" b="b" t="t" l="l"/>
              <a:pathLst>
                <a:path h="498603" w="2086006">
                  <a:moveTo>
                    <a:pt x="0" y="0"/>
                  </a:moveTo>
                  <a:lnTo>
                    <a:pt x="2086006" y="0"/>
                  </a:lnTo>
                  <a:lnTo>
                    <a:pt x="2086006" y="498603"/>
                  </a:lnTo>
                  <a:lnTo>
                    <a:pt x="0" y="498603"/>
                  </a:lnTo>
                  <a:close/>
                </a:path>
              </a:pathLst>
            </a:custGeom>
            <a:solidFill>
              <a:srgbClr val="F6C15D"/>
            </a:solidFill>
          </p:spPr>
        </p:sp>
        <p:sp>
          <p:nvSpPr>
            <p:cNvPr name="TextBox 13" id="13"/>
            <p:cNvSpPr txBox="true"/>
            <p:nvPr/>
          </p:nvSpPr>
          <p:spPr>
            <a:xfrm>
              <a:off x="0" y="-47625"/>
              <a:ext cx="2086006" cy="546228"/>
            </a:xfrm>
            <a:prstGeom prst="rect">
              <a:avLst/>
            </a:prstGeom>
          </p:spPr>
          <p:txBody>
            <a:bodyPr anchor="ctr" rtlCol="false" tIns="50800" lIns="50800" bIns="50800" rIns="50800"/>
            <a:lstStyle/>
            <a:p>
              <a:pPr algn="ctr">
                <a:lnSpc>
                  <a:spcPts val="3499"/>
                </a:lnSpc>
              </a:pPr>
            </a:p>
          </p:txBody>
        </p:sp>
      </p:grpSp>
      <p:grpSp>
        <p:nvGrpSpPr>
          <p:cNvPr name="Group 14" id="14"/>
          <p:cNvGrpSpPr/>
          <p:nvPr/>
        </p:nvGrpSpPr>
        <p:grpSpPr>
          <a:xfrm rot="0">
            <a:off x="1049986" y="8581913"/>
            <a:ext cx="3242939" cy="676387"/>
            <a:chOff x="0" y="0"/>
            <a:chExt cx="854107" cy="178143"/>
          </a:xfrm>
        </p:grpSpPr>
        <p:sp>
          <p:nvSpPr>
            <p:cNvPr name="Freeform 15" id="15"/>
            <p:cNvSpPr/>
            <p:nvPr/>
          </p:nvSpPr>
          <p:spPr>
            <a:xfrm flipH="false" flipV="false" rot="0">
              <a:off x="0" y="0"/>
              <a:ext cx="854107" cy="178143"/>
            </a:xfrm>
            <a:custGeom>
              <a:avLst/>
              <a:gdLst/>
              <a:ahLst/>
              <a:cxnLst/>
              <a:rect r="r" b="b" t="t" l="l"/>
              <a:pathLst>
                <a:path h="178143" w="854107">
                  <a:moveTo>
                    <a:pt x="0" y="0"/>
                  </a:moveTo>
                  <a:lnTo>
                    <a:pt x="854107" y="0"/>
                  </a:lnTo>
                  <a:lnTo>
                    <a:pt x="854107" y="178143"/>
                  </a:lnTo>
                  <a:lnTo>
                    <a:pt x="0" y="178143"/>
                  </a:lnTo>
                  <a:close/>
                </a:path>
              </a:pathLst>
            </a:custGeom>
            <a:solidFill>
              <a:srgbClr val="000000">
                <a:alpha val="0"/>
              </a:srgbClr>
            </a:solidFill>
            <a:ln w="38100" cap="sq">
              <a:solidFill>
                <a:srgbClr val="FAF8E9"/>
              </a:solidFill>
              <a:prstDash val="solid"/>
              <a:miter/>
            </a:ln>
          </p:spPr>
        </p:sp>
        <p:sp>
          <p:nvSpPr>
            <p:cNvPr name="TextBox 16" id="16"/>
            <p:cNvSpPr txBox="true"/>
            <p:nvPr/>
          </p:nvSpPr>
          <p:spPr>
            <a:xfrm>
              <a:off x="0" y="-47625"/>
              <a:ext cx="854107" cy="225768"/>
            </a:xfrm>
            <a:prstGeom prst="rect">
              <a:avLst/>
            </a:prstGeom>
          </p:spPr>
          <p:txBody>
            <a:bodyPr anchor="ctr" rtlCol="false" tIns="50800" lIns="50800" bIns="50800" rIns="50800"/>
            <a:lstStyle/>
            <a:p>
              <a:pPr algn="ctr">
                <a:lnSpc>
                  <a:spcPts val="3499"/>
                </a:lnSpc>
              </a:pPr>
            </a:p>
          </p:txBody>
        </p:sp>
      </p:grpSp>
      <p:sp>
        <p:nvSpPr>
          <p:cNvPr name="Freeform 17" id="17"/>
          <p:cNvSpPr/>
          <p:nvPr/>
        </p:nvSpPr>
        <p:spPr>
          <a:xfrm flipH="false" flipV="false" rot="0">
            <a:off x="8450692" y="7454250"/>
            <a:ext cx="1039200" cy="642155"/>
          </a:xfrm>
          <a:custGeom>
            <a:avLst/>
            <a:gdLst/>
            <a:ahLst/>
            <a:cxnLst/>
            <a:rect r="r" b="b" t="t" l="l"/>
            <a:pathLst>
              <a:path h="642155" w="1039200">
                <a:moveTo>
                  <a:pt x="0" y="0"/>
                </a:moveTo>
                <a:lnTo>
                  <a:pt x="1039199" y="0"/>
                </a:lnTo>
                <a:lnTo>
                  <a:pt x="1039199" y="642155"/>
                </a:lnTo>
                <a:lnTo>
                  <a:pt x="0" y="642155"/>
                </a:lnTo>
                <a:lnTo>
                  <a:pt x="0" y="0"/>
                </a:lnTo>
                <a:close/>
              </a:path>
            </a:pathLst>
          </a:custGeom>
          <a:blipFill>
            <a:blip r:embed="rId9">
              <a:extLst>
                <a:ext uri="{96DAC541-7B7A-43D3-8B79-37D633B846F1}">
                  <asvg:svgBlip xmlns:asvg="http://schemas.microsoft.com/office/drawing/2016/SVG/main" r:embed="rId10"/>
                </a:ext>
              </a:extLst>
            </a:blip>
            <a:stretch>
              <a:fillRect l="0" t="0" r="-41400" b="-1828"/>
            </a:stretch>
          </a:blipFill>
        </p:spPr>
      </p:sp>
      <p:sp>
        <p:nvSpPr>
          <p:cNvPr name="TextBox 18" id="18"/>
          <p:cNvSpPr txBox="true"/>
          <p:nvPr/>
        </p:nvSpPr>
        <p:spPr>
          <a:xfrm rot="0">
            <a:off x="384555" y="5065089"/>
            <a:ext cx="10103530" cy="1708023"/>
          </a:xfrm>
          <a:prstGeom prst="rect">
            <a:avLst/>
          </a:prstGeom>
        </p:spPr>
        <p:txBody>
          <a:bodyPr anchor="t" rtlCol="false" tIns="0" lIns="0" bIns="0" rIns="0">
            <a:spAutoFit/>
          </a:bodyPr>
          <a:lstStyle/>
          <a:p>
            <a:pPr algn="ctr">
              <a:lnSpc>
                <a:spcPts val="14007"/>
              </a:lnSpc>
            </a:pPr>
            <a:r>
              <a:rPr lang="en-US" sz="10005">
                <a:solidFill>
                  <a:srgbClr val="065746"/>
                </a:solidFill>
                <a:latin typeface="Garet Bold"/>
              </a:rPr>
              <a:t>SCRAPING</a:t>
            </a:r>
          </a:p>
        </p:txBody>
      </p:sp>
      <p:sp>
        <p:nvSpPr>
          <p:cNvPr name="TextBox 19" id="19"/>
          <p:cNvSpPr txBox="true"/>
          <p:nvPr/>
        </p:nvSpPr>
        <p:spPr>
          <a:xfrm rot="0">
            <a:off x="4765786" y="8685066"/>
            <a:ext cx="4680049" cy="422275"/>
          </a:xfrm>
          <a:prstGeom prst="rect">
            <a:avLst/>
          </a:prstGeom>
        </p:spPr>
        <p:txBody>
          <a:bodyPr anchor="t" rtlCol="false" tIns="0" lIns="0" bIns="0" rIns="0">
            <a:spAutoFit/>
          </a:bodyPr>
          <a:lstStyle/>
          <a:p>
            <a:pPr algn="ctr">
              <a:lnSpc>
                <a:spcPts val="3499"/>
              </a:lnSpc>
              <a:spcBef>
                <a:spcPct val="0"/>
              </a:spcBef>
            </a:pPr>
            <a:r>
              <a:rPr lang="en-US" sz="2499">
                <a:solidFill>
                  <a:srgbClr val="FAF8E9"/>
                </a:solidFill>
                <a:latin typeface="Garet Bold"/>
              </a:rPr>
              <a:t>By Monica Rahma fauzia </a:t>
            </a:r>
          </a:p>
        </p:txBody>
      </p:sp>
      <p:sp>
        <p:nvSpPr>
          <p:cNvPr name="TextBox 20" id="20"/>
          <p:cNvSpPr txBox="true"/>
          <p:nvPr/>
        </p:nvSpPr>
        <p:spPr>
          <a:xfrm rot="0">
            <a:off x="1130564" y="8685066"/>
            <a:ext cx="3081782" cy="422275"/>
          </a:xfrm>
          <a:prstGeom prst="rect">
            <a:avLst/>
          </a:prstGeom>
        </p:spPr>
        <p:txBody>
          <a:bodyPr anchor="t" rtlCol="false" tIns="0" lIns="0" bIns="0" rIns="0">
            <a:spAutoFit/>
          </a:bodyPr>
          <a:lstStyle/>
          <a:p>
            <a:pPr algn="ctr">
              <a:lnSpc>
                <a:spcPts val="3499"/>
              </a:lnSpc>
              <a:spcBef>
                <a:spcPct val="0"/>
              </a:spcBef>
            </a:pPr>
            <a:r>
              <a:rPr lang="en-US" sz="2499">
                <a:solidFill>
                  <a:srgbClr val="FAF8E9"/>
                </a:solidFill>
                <a:latin typeface="Garet Bold"/>
              </a:rPr>
              <a:t>G1501231057</a:t>
            </a:r>
          </a:p>
        </p:txBody>
      </p:sp>
      <p:grpSp>
        <p:nvGrpSpPr>
          <p:cNvPr name="Group 21" id="21"/>
          <p:cNvGrpSpPr/>
          <p:nvPr/>
        </p:nvGrpSpPr>
        <p:grpSpPr>
          <a:xfrm rot="0">
            <a:off x="14804386" y="589304"/>
            <a:ext cx="3483614" cy="525121"/>
            <a:chOff x="0" y="0"/>
            <a:chExt cx="4644818" cy="700161"/>
          </a:xfrm>
        </p:grpSpPr>
        <p:sp>
          <p:nvSpPr>
            <p:cNvPr name="Freeform 22" id="22"/>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11"/>
              <a:stretch>
                <a:fillRect l="0" t="0" r="0" b="0"/>
              </a:stretch>
            </a:blipFill>
          </p:spPr>
        </p:sp>
        <p:sp>
          <p:nvSpPr>
            <p:cNvPr name="TextBox 23" id="23"/>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93050" y="-945487"/>
            <a:ext cx="6804163" cy="12952353"/>
            <a:chOff x="0" y="0"/>
            <a:chExt cx="1792043" cy="3411319"/>
          </a:xfrm>
        </p:grpSpPr>
        <p:sp>
          <p:nvSpPr>
            <p:cNvPr name="Freeform 3" id="3"/>
            <p:cNvSpPr/>
            <p:nvPr/>
          </p:nvSpPr>
          <p:spPr>
            <a:xfrm flipH="false" flipV="false" rot="0">
              <a:off x="0" y="0"/>
              <a:ext cx="1792043" cy="3411319"/>
            </a:xfrm>
            <a:custGeom>
              <a:avLst/>
              <a:gdLst/>
              <a:ahLst/>
              <a:cxnLst/>
              <a:rect r="r" b="b" t="t" l="l"/>
              <a:pathLst>
                <a:path h="3411319" w="1792043">
                  <a:moveTo>
                    <a:pt x="55753" y="0"/>
                  </a:moveTo>
                  <a:lnTo>
                    <a:pt x="1736290" y="0"/>
                  </a:lnTo>
                  <a:cubicBezTo>
                    <a:pt x="1767081" y="0"/>
                    <a:pt x="1792043" y="24962"/>
                    <a:pt x="1792043" y="55753"/>
                  </a:cubicBezTo>
                  <a:lnTo>
                    <a:pt x="1792043" y="3355566"/>
                  </a:lnTo>
                  <a:cubicBezTo>
                    <a:pt x="1792043" y="3386358"/>
                    <a:pt x="1767081" y="3411319"/>
                    <a:pt x="1736290" y="3411319"/>
                  </a:cubicBezTo>
                  <a:lnTo>
                    <a:pt x="55753" y="3411319"/>
                  </a:lnTo>
                  <a:cubicBezTo>
                    <a:pt x="24962" y="3411319"/>
                    <a:pt x="0" y="3386358"/>
                    <a:pt x="0" y="3355566"/>
                  </a:cubicBezTo>
                  <a:lnTo>
                    <a:pt x="0" y="55753"/>
                  </a:lnTo>
                  <a:cubicBezTo>
                    <a:pt x="0" y="24962"/>
                    <a:pt x="24962" y="0"/>
                    <a:pt x="55753" y="0"/>
                  </a:cubicBezTo>
                  <a:close/>
                </a:path>
              </a:pathLst>
            </a:custGeom>
            <a:solidFill>
              <a:srgbClr val="FF914D"/>
            </a:solidFill>
          </p:spPr>
        </p:sp>
        <p:sp>
          <p:nvSpPr>
            <p:cNvPr name="TextBox 4" id="4"/>
            <p:cNvSpPr txBox="true"/>
            <p:nvPr/>
          </p:nvSpPr>
          <p:spPr>
            <a:xfrm>
              <a:off x="0" y="-38100"/>
              <a:ext cx="1792043" cy="344941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2129998" y="-945487"/>
            <a:ext cx="6804163" cy="12952353"/>
            <a:chOff x="0" y="0"/>
            <a:chExt cx="1792043" cy="3411319"/>
          </a:xfrm>
        </p:grpSpPr>
        <p:sp>
          <p:nvSpPr>
            <p:cNvPr name="Freeform 6" id="6"/>
            <p:cNvSpPr/>
            <p:nvPr/>
          </p:nvSpPr>
          <p:spPr>
            <a:xfrm flipH="false" flipV="false" rot="0">
              <a:off x="0" y="0"/>
              <a:ext cx="1792043" cy="3411319"/>
            </a:xfrm>
            <a:custGeom>
              <a:avLst/>
              <a:gdLst/>
              <a:ahLst/>
              <a:cxnLst/>
              <a:rect r="r" b="b" t="t" l="l"/>
              <a:pathLst>
                <a:path h="3411319" w="1792043">
                  <a:moveTo>
                    <a:pt x="55753" y="0"/>
                  </a:moveTo>
                  <a:lnTo>
                    <a:pt x="1736290" y="0"/>
                  </a:lnTo>
                  <a:cubicBezTo>
                    <a:pt x="1767081" y="0"/>
                    <a:pt x="1792043" y="24962"/>
                    <a:pt x="1792043" y="55753"/>
                  </a:cubicBezTo>
                  <a:lnTo>
                    <a:pt x="1792043" y="3355566"/>
                  </a:lnTo>
                  <a:cubicBezTo>
                    <a:pt x="1792043" y="3386358"/>
                    <a:pt x="1767081" y="3411319"/>
                    <a:pt x="1736290" y="3411319"/>
                  </a:cubicBezTo>
                  <a:lnTo>
                    <a:pt x="55753" y="3411319"/>
                  </a:lnTo>
                  <a:cubicBezTo>
                    <a:pt x="24962" y="3411319"/>
                    <a:pt x="0" y="3386358"/>
                    <a:pt x="0" y="3355566"/>
                  </a:cubicBezTo>
                  <a:lnTo>
                    <a:pt x="0" y="55753"/>
                  </a:lnTo>
                  <a:cubicBezTo>
                    <a:pt x="0" y="24962"/>
                    <a:pt x="24962" y="0"/>
                    <a:pt x="55753" y="0"/>
                  </a:cubicBezTo>
                  <a:close/>
                </a:path>
              </a:pathLst>
            </a:custGeom>
            <a:solidFill>
              <a:srgbClr val="53A711"/>
            </a:solidFill>
          </p:spPr>
        </p:sp>
        <p:sp>
          <p:nvSpPr>
            <p:cNvPr name="TextBox 7" id="7"/>
            <p:cNvSpPr txBox="true"/>
            <p:nvPr/>
          </p:nvSpPr>
          <p:spPr>
            <a:xfrm>
              <a:off x="0" y="-38100"/>
              <a:ext cx="1792043" cy="344941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232291" y="1512250"/>
            <a:ext cx="7262499" cy="726249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16747" r="0" b="-16747"/>
              </a:stretch>
            </a:blipFill>
            <a:ln w="209550" cap="sq">
              <a:solidFill>
                <a:srgbClr val="000000"/>
              </a:solidFill>
              <a:prstDash val="solid"/>
              <a:miter/>
            </a:ln>
          </p:spPr>
        </p:sp>
      </p:grpSp>
      <p:sp>
        <p:nvSpPr>
          <p:cNvPr name="TextBox 10" id="10"/>
          <p:cNvSpPr txBox="true"/>
          <p:nvPr/>
        </p:nvSpPr>
        <p:spPr>
          <a:xfrm rot="0">
            <a:off x="9102603" y="2678886"/>
            <a:ext cx="8156697" cy="4927166"/>
          </a:xfrm>
          <a:prstGeom prst="rect">
            <a:avLst/>
          </a:prstGeom>
        </p:spPr>
        <p:txBody>
          <a:bodyPr anchor="t" rtlCol="false" tIns="0" lIns="0" bIns="0" rIns="0">
            <a:spAutoFit/>
          </a:bodyPr>
          <a:lstStyle/>
          <a:p>
            <a:pPr algn="l">
              <a:lnSpc>
                <a:spcPts val="17122"/>
              </a:lnSpc>
            </a:pPr>
            <a:r>
              <a:rPr lang="en-US" sz="16786" spc="-151">
                <a:solidFill>
                  <a:srgbClr val="53A711"/>
                </a:solidFill>
                <a:latin typeface="Agrandir Bold"/>
              </a:rPr>
              <a:t>THANK</a:t>
            </a:r>
          </a:p>
          <a:p>
            <a:pPr algn="l">
              <a:lnSpc>
                <a:spcPts val="17122"/>
              </a:lnSpc>
            </a:pPr>
            <a:r>
              <a:rPr lang="en-US" sz="16786" spc="-151">
                <a:solidFill>
                  <a:srgbClr val="53A711"/>
                </a:solidFill>
                <a:latin typeface="Agrandir Bold"/>
              </a:rPr>
              <a:t>YOU</a:t>
            </a:r>
          </a:p>
        </p:txBody>
      </p:sp>
      <p:sp>
        <p:nvSpPr>
          <p:cNvPr name="TextBox 11" id="11"/>
          <p:cNvSpPr txBox="true"/>
          <p:nvPr/>
        </p:nvSpPr>
        <p:spPr>
          <a:xfrm rot="0">
            <a:off x="13327401" y="8922120"/>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monicarahma07@gmail.com</a:t>
            </a:r>
          </a:p>
        </p:txBody>
      </p:sp>
      <p:sp>
        <p:nvSpPr>
          <p:cNvPr name="TextBox 12" id="12"/>
          <p:cNvSpPr txBox="true"/>
          <p:nvPr/>
        </p:nvSpPr>
        <p:spPr>
          <a:xfrm rot="0">
            <a:off x="13327401" y="971550"/>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Monica Rahma</a:t>
            </a:r>
          </a:p>
        </p:txBody>
      </p:sp>
      <p:grpSp>
        <p:nvGrpSpPr>
          <p:cNvPr name="Group 13" id="13"/>
          <p:cNvGrpSpPr/>
          <p:nvPr/>
        </p:nvGrpSpPr>
        <p:grpSpPr>
          <a:xfrm rot="0">
            <a:off x="1361735" y="905505"/>
            <a:ext cx="3483614" cy="525121"/>
            <a:chOff x="0" y="0"/>
            <a:chExt cx="4644818" cy="700161"/>
          </a:xfrm>
        </p:grpSpPr>
        <p:sp>
          <p:nvSpPr>
            <p:cNvPr name="Freeform 14" id="14"/>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3"/>
              <a:stretch>
                <a:fillRect l="0" t="0" r="0" b="0"/>
              </a:stretch>
            </a:blipFill>
          </p:spPr>
        </p:sp>
        <p:sp>
          <p:nvSpPr>
            <p:cNvPr name="TextBox 15" id="15"/>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579535" y="2893272"/>
            <a:ext cx="8772652" cy="2875937"/>
            <a:chOff x="0" y="0"/>
            <a:chExt cx="2310493" cy="757449"/>
          </a:xfrm>
        </p:grpSpPr>
        <p:sp>
          <p:nvSpPr>
            <p:cNvPr name="Freeform 3" id="3"/>
            <p:cNvSpPr/>
            <p:nvPr/>
          </p:nvSpPr>
          <p:spPr>
            <a:xfrm flipH="false" flipV="false" rot="0">
              <a:off x="0" y="0"/>
              <a:ext cx="2310493" cy="757449"/>
            </a:xfrm>
            <a:custGeom>
              <a:avLst/>
              <a:gdLst/>
              <a:ahLst/>
              <a:cxnLst/>
              <a:rect r="r" b="b" t="t" l="l"/>
              <a:pathLst>
                <a:path h="757449" w="2310493">
                  <a:moveTo>
                    <a:pt x="66188" y="0"/>
                  </a:moveTo>
                  <a:lnTo>
                    <a:pt x="2244305" y="0"/>
                  </a:lnTo>
                  <a:cubicBezTo>
                    <a:pt x="2261859" y="0"/>
                    <a:pt x="2278694" y="6973"/>
                    <a:pt x="2291107" y="19386"/>
                  </a:cubicBezTo>
                  <a:cubicBezTo>
                    <a:pt x="2303519" y="31799"/>
                    <a:pt x="2310493" y="48634"/>
                    <a:pt x="2310493" y="66188"/>
                  </a:cubicBezTo>
                  <a:lnTo>
                    <a:pt x="2310493" y="691261"/>
                  </a:lnTo>
                  <a:cubicBezTo>
                    <a:pt x="2310493" y="708815"/>
                    <a:pt x="2303519" y="725650"/>
                    <a:pt x="2291107" y="738063"/>
                  </a:cubicBezTo>
                  <a:cubicBezTo>
                    <a:pt x="2278694" y="750475"/>
                    <a:pt x="2261859" y="757449"/>
                    <a:pt x="2244305" y="757449"/>
                  </a:cubicBezTo>
                  <a:lnTo>
                    <a:pt x="66188" y="757449"/>
                  </a:lnTo>
                  <a:cubicBezTo>
                    <a:pt x="48634" y="757449"/>
                    <a:pt x="31799" y="750475"/>
                    <a:pt x="19386" y="738063"/>
                  </a:cubicBezTo>
                  <a:cubicBezTo>
                    <a:pt x="6973" y="725650"/>
                    <a:pt x="0" y="708815"/>
                    <a:pt x="0" y="691261"/>
                  </a:cubicBezTo>
                  <a:lnTo>
                    <a:pt x="0" y="66188"/>
                  </a:lnTo>
                  <a:cubicBezTo>
                    <a:pt x="0" y="48634"/>
                    <a:pt x="6973" y="31799"/>
                    <a:pt x="19386" y="19386"/>
                  </a:cubicBezTo>
                  <a:cubicBezTo>
                    <a:pt x="31799" y="6973"/>
                    <a:pt x="48634" y="0"/>
                    <a:pt x="66188" y="0"/>
                  </a:cubicBezTo>
                  <a:close/>
                </a:path>
              </a:pathLst>
            </a:custGeom>
            <a:solidFill>
              <a:srgbClr val="FF914D"/>
            </a:solidFill>
          </p:spPr>
        </p:sp>
        <p:sp>
          <p:nvSpPr>
            <p:cNvPr name="TextBox 4" id="4"/>
            <p:cNvSpPr txBox="true"/>
            <p:nvPr/>
          </p:nvSpPr>
          <p:spPr>
            <a:xfrm>
              <a:off x="0" y="-38100"/>
              <a:ext cx="2310493" cy="79554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9144000" y="3321664"/>
            <a:ext cx="10208187" cy="5936636"/>
            <a:chOff x="0" y="0"/>
            <a:chExt cx="2688576" cy="1563559"/>
          </a:xfrm>
        </p:grpSpPr>
        <p:sp>
          <p:nvSpPr>
            <p:cNvPr name="Freeform 6" id="6"/>
            <p:cNvSpPr/>
            <p:nvPr/>
          </p:nvSpPr>
          <p:spPr>
            <a:xfrm flipH="false" flipV="false" rot="0">
              <a:off x="0" y="0"/>
              <a:ext cx="2688576" cy="1563559"/>
            </a:xfrm>
            <a:custGeom>
              <a:avLst/>
              <a:gdLst/>
              <a:ahLst/>
              <a:cxnLst/>
              <a:rect r="r" b="b" t="t" l="l"/>
              <a:pathLst>
                <a:path h="1563559" w="2688576">
                  <a:moveTo>
                    <a:pt x="37162" y="0"/>
                  </a:moveTo>
                  <a:lnTo>
                    <a:pt x="2651414" y="0"/>
                  </a:lnTo>
                  <a:cubicBezTo>
                    <a:pt x="2661270" y="0"/>
                    <a:pt x="2670722" y="3915"/>
                    <a:pt x="2677692" y="10884"/>
                  </a:cubicBezTo>
                  <a:cubicBezTo>
                    <a:pt x="2684661" y="17854"/>
                    <a:pt x="2688576" y="27306"/>
                    <a:pt x="2688576" y="37162"/>
                  </a:cubicBezTo>
                  <a:lnTo>
                    <a:pt x="2688576" y="1526397"/>
                  </a:lnTo>
                  <a:cubicBezTo>
                    <a:pt x="2688576" y="1536253"/>
                    <a:pt x="2684661" y="1545705"/>
                    <a:pt x="2677692" y="1552674"/>
                  </a:cubicBezTo>
                  <a:cubicBezTo>
                    <a:pt x="2670722" y="1559643"/>
                    <a:pt x="2661270" y="1563559"/>
                    <a:pt x="2651414" y="1563559"/>
                  </a:cubicBezTo>
                  <a:lnTo>
                    <a:pt x="37162" y="1563559"/>
                  </a:lnTo>
                  <a:cubicBezTo>
                    <a:pt x="27306" y="1563559"/>
                    <a:pt x="17854" y="1559643"/>
                    <a:pt x="10884" y="1552674"/>
                  </a:cubicBezTo>
                  <a:cubicBezTo>
                    <a:pt x="3915" y="1545705"/>
                    <a:pt x="0" y="1536253"/>
                    <a:pt x="0" y="1526397"/>
                  </a:cubicBezTo>
                  <a:lnTo>
                    <a:pt x="0" y="37162"/>
                  </a:lnTo>
                  <a:cubicBezTo>
                    <a:pt x="0" y="27306"/>
                    <a:pt x="3915" y="17854"/>
                    <a:pt x="10884" y="10884"/>
                  </a:cubicBezTo>
                  <a:cubicBezTo>
                    <a:pt x="17854" y="3915"/>
                    <a:pt x="27306" y="0"/>
                    <a:pt x="37162" y="0"/>
                  </a:cubicBezTo>
                  <a:close/>
                </a:path>
              </a:pathLst>
            </a:custGeom>
            <a:solidFill>
              <a:srgbClr val="53A711"/>
            </a:solidFill>
          </p:spPr>
        </p:sp>
        <p:sp>
          <p:nvSpPr>
            <p:cNvPr name="TextBox 7" id="7"/>
            <p:cNvSpPr txBox="true"/>
            <p:nvPr/>
          </p:nvSpPr>
          <p:spPr>
            <a:xfrm>
              <a:off x="0" y="-38100"/>
              <a:ext cx="2688576" cy="1601659"/>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340859" y="1640745"/>
            <a:ext cx="6918441" cy="6963777"/>
            <a:chOff x="0" y="0"/>
            <a:chExt cx="1200807" cy="1208676"/>
          </a:xfrm>
        </p:grpSpPr>
        <p:sp>
          <p:nvSpPr>
            <p:cNvPr name="Freeform 9" id="9"/>
            <p:cNvSpPr/>
            <p:nvPr/>
          </p:nvSpPr>
          <p:spPr>
            <a:xfrm flipH="false" flipV="false" rot="0">
              <a:off x="0" y="0"/>
              <a:ext cx="1200807" cy="1208676"/>
            </a:xfrm>
            <a:custGeom>
              <a:avLst/>
              <a:gdLst/>
              <a:ahLst/>
              <a:cxnLst/>
              <a:rect r="r" b="b" t="t" l="l"/>
              <a:pathLst>
                <a:path h="1208676" w="1200807">
                  <a:moveTo>
                    <a:pt x="40285" y="0"/>
                  </a:moveTo>
                  <a:lnTo>
                    <a:pt x="1160522" y="0"/>
                  </a:lnTo>
                  <a:cubicBezTo>
                    <a:pt x="1171206" y="0"/>
                    <a:pt x="1181453" y="4244"/>
                    <a:pt x="1189008" y="11799"/>
                  </a:cubicBezTo>
                  <a:cubicBezTo>
                    <a:pt x="1196563" y="19354"/>
                    <a:pt x="1200807" y="29601"/>
                    <a:pt x="1200807" y="40285"/>
                  </a:cubicBezTo>
                  <a:lnTo>
                    <a:pt x="1200807" y="1168391"/>
                  </a:lnTo>
                  <a:cubicBezTo>
                    <a:pt x="1200807" y="1179075"/>
                    <a:pt x="1196563" y="1189322"/>
                    <a:pt x="1189008" y="1196876"/>
                  </a:cubicBezTo>
                  <a:cubicBezTo>
                    <a:pt x="1181453" y="1204431"/>
                    <a:pt x="1171206" y="1208676"/>
                    <a:pt x="1160522" y="1208676"/>
                  </a:cubicBezTo>
                  <a:lnTo>
                    <a:pt x="40285" y="1208676"/>
                  </a:lnTo>
                  <a:cubicBezTo>
                    <a:pt x="29601" y="1208676"/>
                    <a:pt x="19354" y="1204431"/>
                    <a:pt x="11799" y="1196876"/>
                  </a:cubicBezTo>
                  <a:cubicBezTo>
                    <a:pt x="4244" y="1189322"/>
                    <a:pt x="0" y="1179075"/>
                    <a:pt x="0" y="1168391"/>
                  </a:cubicBezTo>
                  <a:lnTo>
                    <a:pt x="0" y="40285"/>
                  </a:lnTo>
                  <a:cubicBezTo>
                    <a:pt x="0" y="29601"/>
                    <a:pt x="4244" y="19354"/>
                    <a:pt x="11799" y="11799"/>
                  </a:cubicBezTo>
                  <a:cubicBezTo>
                    <a:pt x="19354" y="4244"/>
                    <a:pt x="29601" y="0"/>
                    <a:pt x="40285" y="0"/>
                  </a:cubicBezTo>
                  <a:close/>
                </a:path>
              </a:pathLst>
            </a:custGeom>
            <a:blipFill>
              <a:blip r:embed="rId2"/>
              <a:stretch>
                <a:fillRect l="-25397" t="0" r="-25397" b="0"/>
              </a:stretch>
            </a:blipFill>
            <a:ln w="209550" cap="rnd">
              <a:solidFill>
                <a:srgbClr val="FFFFFF"/>
              </a:solidFill>
              <a:prstDash val="solid"/>
              <a:round/>
            </a:ln>
          </p:spPr>
        </p:sp>
      </p:grpSp>
      <p:grpSp>
        <p:nvGrpSpPr>
          <p:cNvPr name="Group 10" id="10"/>
          <p:cNvGrpSpPr/>
          <p:nvPr/>
        </p:nvGrpSpPr>
        <p:grpSpPr>
          <a:xfrm rot="0">
            <a:off x="-5793186" y="9483613"/>
            <a:ext cx="7923056" cy="2875937"/>
            <a:chOff x="0" y="0"/>
            <a:chExt cx="2086731" cy="757449"/>
          </a:xfrm>
        </p:grpSpPr>
        <p:sp>
          <p:nvSpPr>
            <p:cNvPr name="Freeform 11" id="11"/>
            <p:cNvSpPr/>
            <p:nvPr/>
          </p:nvSpPr>
          <p:spPr>
            <a:xfrm flipH="false" flipV="false" rot="0">
              <a:off x="0" y="0"/>
              <a:ext cx="2086731" cy="757449"/>
            </a:xfrm>
            <a:custGeom>
              <a:avLst/>
              <a:gdLst/>
              <a:ahLst/>
              <a:cxnLst/>
              <a:rect r="r" b="b" t="t" l="l"/>
              <a:pathLst>
                <a:path h="757449" w="2086731">
                  <a:moveTo>
                    <a:pt x="73285" y="0"/>
                  </a:moveTo>
                  <a:lnTo>
                    <a:pt x="2013445" y="0"/>
                  </a:lnTo>
                  <a:cubicBezTo>
                    <a:pt x="2053920" y="0"/>
                    <a:pt x="2086731" y="32811"/>
                    <a:pt x="2086731" y="73285"/>
                  </a:cubicBezTo>
                  <a:lnTo>
                    <a:pt x="2086731" y="684163"/>
                  </a:lnTo>
                  <a:cubicBezTo>
                    <a:pt x="2086731" y="724638"/>
                    <a:pt x="2053920" y="757449"/>
                    <a:pt x="2013445" y="757449"/>
                  </a:cubicBezTo>
                  <a:lnTo>
                    <a:pt x="73285" y="757449"/>
                  </a:lnTo>
                  <a:cubicBezTo>
                    <a:pt x="32811" y="757449"/>
                    <a:pt x="0" y="724638"/>
                    <a:pt x="0" y="684163"/>
                  </a:cubicBezTo>
                  <a:lnTo>
                    <a:pt x="0" y="73285"/>
                  </a:lnTo>
                  <a:cubicBezTo>
                    <a:pt x="0" y="32811"/>
                    <a:pt x="32811" y="0"/>
                    <a:pt x="73285" y="0"/>
                  </a:cubicBezTo>
                  <a:close/>
                </a:path>
              </a:pathLst>
            </a:custGeom>
            <a:solidFill>
              <a:srgbClr val="FF914D"/>
            </a:solidFill>
          </p:spPr>
        </p:sp>
        <p:sp>
          <p:nvSpPr>
            <p:cNvPr name="TextBox 12" id="12"/>
            <p:cNvSpPr txBox="true"/>
            <p:nvPr/>
          </p:nvSpPr>
          <p:spPr>
            <a:xfrm>
              <a:off x="0" y="-38100"/>
              <a:ext cx="2086731" cy="795549"/>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886856" y="2247129"/>
            <a:ext cx="5414528" cy="2964057"/>
          </a:xfrm>
          <a:prstGeom prst="rect">
            <a:avLst/>
          </a:prstGeom>
        </p:spPr>
        <p:txBody>
          <a:bodyPr anchor="t" rtlCol="false" tIns="0" lIns="0" bIns="0" rIns="0">
            <a:spAutoFit/>
          </a:bodyPr>
          <a:lstStyle/>
          <a:p>
            <a:pPr algn="ctr">
              <a:lnSpc>
                <a:spcPts val="8452"/>
              </a:lnSpc>
            </a:pPr>
            <a:r>
              <a:rPr lang="en-US" sz="10565" spc="-95">
                <a:solidFill>
                  <a:srgbClr val="000000"/>
                </a:solidFill>
                <a:latin typeface="Agrandir Bold"/>
              </a:rPr>
              <a:t>About</a:t>
            </a:r>
            <a:r>
              <a:rPr lang="en-US" sz="10565" spc="-95">
                <a:solidFill>
                  <a:srgbClr val="0E745B"/>
                </a:solidFill>
                <a:latin typeface="Agrandir Bold"/>
              </a:rPr>
              <a:t> Jora</a:t>
            </a:r>
          </a:p>
          <a:p>
            <a:pPr algn="ctr">
              <a:lnSpc>
                <a:spcPts val="4203"/>
              </a:lnSpc>
            </a:pPr>
          </a:p>
        </p:txBody>
      </p:sp>
      <p:sp>
        <p:nvSpPr>
          <p:cNvPr name="TextBox 14" id="14"/>
          <p:cNvSpPr txBox="true"/>
          <p:nvPr/>
        </p:nvSpPr>
        <p:spPr>
          <a:xfrm rot="0">
            <a:off x="761884" y="5950857"/>
            <a:ext cx="7664473" cy="2653665"/>
          </a:xfrm>
          <a:prstGeom prst="rect">
            <a:avLst/>
          </a:prstGeom>
        </p:spPr>
        <p:txBody>
          <a:bodyPr anchor="t" rtlCol="false" tIns="0" lIns="0" bIns="0" rIns="0">
            <a:spAutoFit/>
          </a:bodyPr>
          <a:lstStyle/>
          <a:p>
            <a:pPr algn="just">
              <a:lnSpc>
                <a:spcPts val="2970"/>
              </a:lnSpc>
            </a:pPr>
            <a:r>
              <a:rPr lang="en-US" sz="2200" spc="204">
                <a:solidFill>
                  <a:srgbClr val="000000"/>
                </a:solidFill>
                <a:latin typeface="Agrandir"/>
              </a:rPr>
              <a:t>Jora is a global job search engine that is available in several countries. It offers a comprehensive listing of job opportunities from various sources, allowing job seekers to find the latest job postings in one place. Jora aggregates job listings from multiple websites, providing a one-stop platform for job seekers.</a:t>
            </a:r>
          </a:p>
        </p:txBody>
      </p:sp>
      <p:sp>
        <p:nvSpPr>
          <p:cNvPr name="TextBox 15" id="15"/>
          <p:cNvSpPr txBox="true"/>
          <p:nvPr/>
        </p:nvSpPr>
        <p:spPr>
          <a:xfrm rot="0">
            <a:off x="13327401" y="832184"/>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Monica Rahma F. </a:t>
            </a:r>
          </a:p>
        </p:txBody>
      </p:sp>
      <p:grpSp>
        <p:nvGrpSpPr>
          <p:cNvPr name="Group 16" id="16"/>
          <p:cNvGrpSpPr/>
          <p:nvPr/>
        </p:nvGrpSpPr>
        <p:grpSpPr>
          <a:xfrm rot="0">
            <a:off x="1361735" y="905505"/>
            <a:ext cx="3483614" cy="525121"/>
            <a:chOff x="0" y="0"/>
            <a:chExt cx="4644818" cy="700161"/>
          </a:xfrm>
        </p:grpSpPr>
        <p:sp>
          <p:nvSpPr>
            <p:cNvPr name="Freeform 17" id="17"/>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3"/>
              <a:stretch>
                <a:fillRect l="0" t="0" r="0" b="0"/>
              </a:stretch>
            </a:blipFill>
          </p:spPr>
        </p:sp>
        <p:sp>
          <p:nvSpPr>
            <p:cNvPr name="TextBox 18" id="18"/>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819276" y="2055279"/>
            <a:ext cx="2088412" cy="20884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5819276" y="4727832"/>
            <a:ext cx="2088412" cy="208841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6261546" y="5191365"/>
            <a:ext cx="1203872" cy="1200862"/>
          </a:xfrm>
          <a:custGeom>
            <a:avLst/>
            <a:gdLst/>
            <a:ahLst/>
            <a:cxnLst/>
            <a:rect r="r" b="b" t="t" l="l"/>
            <a:pathLst>
              <a:path h="1200862" w="1203872">
                <a:moveTo>
                  <a:pt x="0" y="0"/>
                </a:moveTo>
                <a:lnTo>
                  <a:pt x="1203872" y="0"/>
                </a:lnTo>
                <a:lnTo>
                  <a:pt x="1203872" y="1200862"/>
                </a:lnTo>
                <a:lnTo>
                  <a:pt x="0" y="12008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5819276" y="7400386"/>
            <a:ext cx="2088412" cy="208841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6309093" y="7753908"/>
            <a:ext cx="1108777" cy="1364649"/>
          </a:xfrm>
          <a:custGeom>
            <a:avLst/>
            <a:gdLst/>
            <a:ahLst/>
            <a:cxnLst/>
            <a:rect r="r" b="b" t="t" l="l"/>
            <a:pathLst>
              <a:path h="1364649" w="1108777">
                <a:moveTo>
                  <a:pt x="0" y="0"/>
                </a:moveTo>
                <a:lnTo>
                  <a:pt x="1108778" y="0"/>
                </a:lnTo>
                <a:lnTo>
                  <a:pt x="1108778" y="1364648"/>
                </a:lnTo>
                <a:lnTo>
                  <a:pt x="0" y="13646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6311447" y="2507265"/>
            <a:ext cx="1104071" cy="1104071"/>
          </a:xfrm>
          <a:custGeom>
            <a:avLst/>
            <a:gdLst/>
            <a:ahLst/>
            <a:cxnLst/>
            <a:rect r="r" b="b" t="t" l="l"/>
            <a:pathLst>
              <a:path h="1104071" w="1104071">
                <a:moveTo>
                  <a:pt x="0" y="0"/>
                </a:moveTo>
                <a:lnTo>
                  <a:pt x="1104070" y="0"/>
                </a:lnTo>
                <a:lnTo>
                  <a:pt x="1104070" y="1104071"/>
                </a:lnTo>
                <a:lnTo>
                  <a:pt x="0" y="11040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876257" y="4325349"/>
            <a:ext cx="6305404" cy="1793874"/>
          </a:xfrm>
          <a:prstGeom prst="rect">
            <a:avLst/>
          </a:prstGeom>
        </p:spPr>
        <p:txBody>
          <a:bodyPr anchor="t" rtlCol="false" tIns="0" lIns="0" bIns="0" rIns="0">
            <a:spAutoFit/>
          </a:bodyPr>
          <a:lstStyle/>
          <a:p>
            <a:pPr algn="l">
              <a:lnSpc>
                <a:spcPts val="11899"/>
              </a:lnSpc>
            </a:pPr>
            <a:r>
              <a:rPr lang="en-US" sz="9999" spc="-89">
                <a:solidFill>
                  <a:srgbClr val="0E745B"/>
                </a:solidFill>
                <a:latin typeface="Agrandir Bold"/>
              </a:rPr>
              <a:t>DATA</a:t>
            </a:r>
          </a:p>
        </p:txBody>
      </p:sp>
      <p:sp>
        <p:nvSpPr>
          <p:cNvPr name="TextBox 15" id="15"/>
          <p:cNvSpPr txBox="true"/>
          <p:nvPr/>
        </p:nvSpPr>
        <p:spPr>
          <a:xfrm rot="0">
            <a:off x="8253773" y="2877921"/>
            <a:ext cx="7315613" cy="954792"/>
          </a:xfrm>
          <a:prstGeom prst="rect">
            <a:avLst/>
          </a:prstGeom>
        </p:spPr>
        <p:txBody>
          <a:bodyPr anchor="t" rtlCol="false" tIns="0" lIns="0" bIns="0" rIns="0">
            <a:spAutoFit/>
          </a:bodyPr>
          <a:lstStyle/>
          <a:p>
            <a:pPr algn="l">
              <a:lnSpc>
                <a:spcPts val="3503"/>
              </a:lnSpc>
            </a:pPr>
            <a:r>
              <a:rPr lang="en-US" sz="2595" spc="241">
                <a:solidFill>
                  <a:srgbClr val="000000"/>
                </a:solidFill>
                <a:latin typeface="Agrandir"/>
              </a:rPr>
              <a:t>Data yang</a:t>
            </a:r>
            <a:r>
              <a:rPr lang="en-US" sz="2595" spc="241">
                <a:solidFill>
                  <a:srgbClr val="000000"/>
                </a:solidFill>
                <a:latin typeface="Agrandir"/>
              </a:rPr>
              <a:t> dikumpulkan adalah loker terbaru dari  </a:t>
            </a:r>
            <a:r>
              <a:rPr lang="en-US" sz="2595" spc="241" u="sng">
                <a:solidFill>
                  <a:srgbClr val="000000"/>
                </a:solidFill>
                <a:latin typeface="Agrandir"/>
                <a:hlinkClick r:id="rId8" tooltip="https://id.jora.com/"/>
              </a:rPr>
              <a:t>https://id.jora.com</a:t>
            </a:r>
            <a:r>
              <a:rPr lang="en-US" sz="2595" spc="241">
                <a:solidFill>
                  <a:srgbClr val="000000"/>
                </a:solidFill>
                <a:latin typeface="Agrandir"/>
              </a:rPr>
              <a:t> </a:t>
            </a:r>
          </a:p>
        </p:txBody>
      </p:sp>
      <p:sp>
        <p:nvSpPr>
          <p:cNvPr name="TextBox 16" id="16"/>
          <p:cNvSpPr txBox="true"/>
          <p:nvPr/>
        </p:nvSpPr>
        <p:spPr>
          <a:xfrm rot="0">
            <a:off x="8253773" y="5550475"/>
            <a:ext cx="7315613" cy="954792"/>
          </a:xfrm>
          <a:prstGeom prst="rect">
            <a:avLst/>
          </a:prstGeom>
        </p:spPr>
        <p:txBody>
          <a:bodyPr anchor="t" rtlCol="false" tIns="0" lIns="0" bIns="0" rIns="0">
            <a:spAutoFit/>
          </a:bodyPr>
          <a:lstStyle/>
          <a:p>
            <a:pPr algn="l">
              <a:lnSpc>
                <a:spcPts val="3503"/>
              </a:lnSpc>
            </a:pPr>
            <a:r>
              <a:rPr lang="en-US" sz="2595" spc="241">
                <a:solidFill>
                  <a:srgbClr val="000000"/>
                </a:solidFill>
                <a:latin typeface="Agrandir"/>
              </a:rPr>
              <a:t>Software yang digunaklan adalah R Studio dan Mongodb Atlas</a:t>
            </a:r>
          </a:p>
        </p:txBody>
      </p:sp>
      <p:sp>
        <p:nvSpPr>
          <p:cNvPr name="TextBox 17" id="17"/>
          <p:cNvSpPr txBox="true"/>
          <p:nvPr/>
        </p:nvSpPr>
        <p:spPr>
          <a:xfrm rot="0">
            <a:off x="13152316" y="971550"/>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18" id="18"/>
          <p:cNvSpPr txBox="true"/>
          <p:nvPr/>
        </p:nvSpPr>
        <p:spPr>
          <a:xfrm rot="0">
            <a:off x="8253773" y="2160615"/>
            <a:ext cx="4981023" cy="645805"/>
          </a:xfrm>
          <a:prstGeom prst="rect">
            <a:avLst/>
          </a:prstGeom>
        </p:spPr>
        <p:txBody>
          <a:bodyPr anchor="t" rtlCol="false" tIns="0" lIns="0" bIns="0" rIns="0">
            <a:spAutoFit/>
          </a:bodyPr>
          <a:lstStyle/>
          <a:p>
            <a:pPr algn="l">
              <a:lnSpc>
                <a:spcPts val="4078"/>
              </a:lnSpc>
            </a:pPr>
            <a:r>
              <a:rPr lang="en-US" sz="3998" spc="-35">
                <a:solidFill>
                  <a:srgbClr val="000000"/>
                </a:solidFill>
                <a:latin typeface="Agrandir Bold"/>
              </a:rPr>
              <a:t>Sumber Data</a:t>
            </a:r>
          </a:p>
        </p:txBody>
      </p:sp>
      <p:sp>
        <p:nvSpPr>
          <p:cNvPr name="TextBox 19" id="19"/>
          <p:cNvSpPr txBox="true"/>
          <p:nvPr/>
        </p:nvSpPr>
        <p:spPr>
          <a:xfrm rot="0">
            <a:off x="8253773" y="5018970"/>
            <a:ext cx="6606751" cy="645805"/>
          </a:xfrm>
          <a:prstGeom prst="rect">
            <a:avLst/>
          </a:prstGeom>
        </p:spPr>
        <p:txBody>
          <a:bodyPr anchor="t" rtlCol="false" tIns="0" lIns="0" bIns="0" rIns="0">
            <a:spAutoFit/>
          </a:bodyPr>
          <a:lstStyle/>
          <a:p>
            <a:pPr algn="l">
              <a:lnSpc>
                <a:spcPts val="4078"/>
              </a:lnSpc>
            </a:pPr>
            <a:r>
              <a:rPr lang="en-US" sz="3998" spc="-35">
                <a:solidFill>
                  <a:srgbClr val="000000"/>
                </a:solidFill>
                <a:latin typeface="Agrandir Bold"/>
              </a:rPr>
              <a:t>Software</a:t>
            </a:r>
          </a:p>
        </p:txBody>
      </p:sp>
      <p:sp>
        <p:nvSpPr>
          <p:cNvPr name="TextBox 20" id="20"/>
          <p:cNvSpPr txBox="true"/>
          <p:nvPr/>
        </p:nvSpPr>
        <p:spPr>
          <a:xfrm rot="0">
            <a:off x="8253773" y="8223028"/>
            <a:ext cx="7315613" cy="954792"/>
          </a:xfrm>
          <a:prstGeom prst="rect">
            <a:avLst/>
          </a:prstGeom>
        </p:spPr>
        <p:txBody>
          <a:bodyPr anchor="t" rtlCol="false" tIns="0" lIns="0" bIns="0" rIns="0">
            <a:spAutoFit/>
          </a:bodyPr>
          <a:lstStyle/>
          <a:p>
            <a:pPr algn="l">
              <a:lnSpc>
                <a:spcPts val="3503"/>
              </a:lnSpc>
            </a:pPr>
            <a:r>
              <a:rPr lang="en-US" sz="2595" spc="241">
                <a:solidFill>
                  <a:srgbClr val="000000"/>
                </a:solidFill>
                <a:latin typeface="Agrandir"/>
              </a:rPr>
              <a:t>Waktu pengumpulan dilakukan 30-05-2024 sampai dengan 19-06-2024</a:t>
            </a:r>
          </a:p>
        </p:txBody>
      </p:sp>
      <p:sp>
        <p:nvSpPr>
          <p:cNvPr name="TextBox 21" id="21"/>
          <p:cNvSpPr txBox="true"/>
          <p:nvPr/>
        </p:nvSpPr>
        <p:spPr>
          <a:xfrm rot="0">
            <a:off x="8253773" y="7505721"/>
            <a:ext cx="6606751" cy="645805"/>
          </a:xfrm>
          <a:prstGeom prst="rect">
            <a:avLst/>
          </a:prstGeom>
        </p:spPr>
        <p:txBody>
          <a:bodyPr anchor="t" rtlCol="false" tIns="0" lIns="0" bIns="0" rIns="0">
            <a:spAutoFit/>
          </a:bodyPr>
          <a:lstStyle/>
          <a:p>
            <a:pPr algn="l">
              <a:lnSpc>
                <a:spcPts val="4078"/>
              </a:lnSpc>
            </a:pPr>
            <a:r>
              <a:rPr lang="en-US" sz="3998" spc="-35">
                <a:solidFill>
                  <a:srgbClr val="000000"/>
                </a:solidFill>
                <a:latin typeface="Agrandir Bold"/>
              </a:rPr>
              <a:t>Waktu Scrapping</a:t>
            </a:r>
          </a:p>
        </p:txBody>
      </p:sp>
      <p:grpSp>
        <p:nvGrpSpPr>
          <p:cNvPr name="Group 22" id="22"/>
          <p:cNvGrpSpPr/>
          <p:nvPr/>
        </p:nvGrpSpPr>
        <p:grpSpPr>
          <a:xfrm rot="0">
            <a:off x="1361735" y="905505"/>
            <a:ext cx="3483614" cy="525121"/>
            <a:chOff x="0" y="0"/>
            <a:chExt cx="4644818" cy="700161"/>
          </a:xfrm>
        </p:grpSpPr>
        <p:sp>
          <p:nvSpPr>
            <p:cNvPr name="Freeform 23" id="23"/>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9"/>
              <a:stretch>
                <a:fillRect l="0" t="0" r="0" b="0"/>
              </a:stretch>
            </a:blipFill>
          </p:spPr>
        </p:sp>
        <p:sp>
          <p:nvSpPr>
            <p:cNvPr name="TextBox 24" id="24"/>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80883" y="9152316"/>
            <a:ext cx="2607117" cy="3481050"/>
            <a:chOff x="0" y="0"/>
            <a:chExt cx="686648" cy="916820"/>
          </a:xfrm>
        </p:grpSpPr>
        <p:sp>
          <p:nvSpPr>
            <p:cNvPr name="Freeform 3" id="3"/>
            <p:cNvSpPr/>
            <p:nvPr/>
          </p:nvSpPr>
          <p:spPr>
            <a:xfrm flipH="false" flipV="false" rot="0">
              <a:off x="0" y="0"/>
              <a:ext cx="686648" cy="916820"/>
            </a:xfrm>
            <a:custGeom>
              <a:avLst/>
              <a:gdLst/>
              <a:ahLst/>
              <a:cxnLst/>
              <a:rect r="r" b="b" t="t" l="l"/>
              <a:pathLst>
                <a:path h="916820" w="686648">
                  <a:moveTo>
                    <a:pt x="145507" y="0"/>
                  </a:moveTo>
                  <a:lnTo>
                    <a:pt x="541141" y="0"/>
                  </a:lnTo>
                  <a:cubicBezTo>
                    <a:pt x="621502" y="0"/>
                    <a:pt x="686648" y="65146"/>
                    <a:pt x="686648" y="145507"/>
                  </a:cubicBezTo>
                  <a:lnTo>
                    <a:pt x="686648" y="771313"/>
                  </a:lnTo>
                  <a:cubicBezTo>
                    <a:pt x="686648" y="851674"/>
                    <a:pt x="621502" y="916820"/>
                    <a:pt x="541141" y="916820"/>
                  </a:cubicBezTo>
                  <a:lnTo>
                    <a:pt x="145507" y="916820"/>
                  </a:lnTo>
                  <a:cubicBezTo>
                    <a:pt x="65146" y="916820"/>
                    <a:pt x="0" y="851674"/>
                    <a:pt x="0" y="771313"/>
                  </a:cubicBezTo>
                  <a:lnTo>
                    <a:pt x="0" y="145507"/>
                  </a:lnTo>
                  <a:cubicBezTo>
                    <a:pt x="0" y="65146"/>
                    <a:pt x="65146" y="0"/>
                    <a:pt x="145507" y="0"/>
                  </a:cubicBezTo>
                  <a:close/>
                </a:path>
              </a:pathLst>
            </a:custGeom>
            <a:solidFill>
              <a:srgbClr val="FF914D"/>
            </a:solidFill>
          </p:spPr>
        </p:sp>
        <p:sp>
          <p:nvSpPr>
            <p:cNvPr name="TextBox 4" id="4"/>
            <p:cNvSpPr txBox="true"/>
            <p:nvPr/>
          </p:nvSpPr>
          <p:spPr>
            <a:xfrm>
              <a:off x="0" y="-38100"/>
              <a:ext cx="686648" cy="95492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25026" y="2305651"/>
            <a:ext cx="9433429" cy="5828511"/>
          </a:xfrm>
          <a:custGeom>
            <a:avLst/>
            <a:gdLst/>
            <a:ahLst/>
            <a:cxnLst/>
            <a:rect r="r" b="b" t="t" l="l"/>
            <a:pathLst>
              <a:path h="5828511" w="9433429">
                <a:moveTo>
                  <a:pt x="0" y="0"/>
                </a:moveTo>
                <a:lnTo>
                  <a:pt x="9433429" y="0"/>
                </a:lnTo>
                <a:lnTo>
                  <a:pt x="9433429" y="5828512"/>
                </a:lnTo>
                <a:lnTo>
                  <a:pt x="0" y="5828512"/>
                </a:lnTo>
                <a:lnTo>
                  <a:pt x="0" y="0"/>
                </a:lnTo>
                <a:close/>
              </a:path>
            </a:pathLst>
          </a:custGeom>
          <a:blipFill>
            <a:blip r:embed="rId2"/>
            <a:stretch>
              <a:fillRect l="0" t="0" r="0" b="0"/>
            </a:stretch>
          </a:blipFill>
        </p:spPr>
      </p:sp>
      <p:sp>
        <p:nvSpPr>
          <p:cNvPr name="TextBox 6" id="6"/>
          <p:cNvSpPr txBox="true"/>
          <p:nvPr/>
        </p:nvSpPr>
        <p:spPr>
          <a:xfrm rot="0">
            <a:off x="1010285" y="2455496"/>
            <a:ext cx="5637555" cy="1988820"/>
          </a:xfrm>
          <a:prstGeom prst="rect">
            <a:avLst/>
          </a:prstGeom>
        </p:spPr>
        <p:txBody>
          <a:bodyPr anchor="t" rtlCol="false" tIns="0" lIns="0" bIns="0" rIns="0">
            <a:spAutoFit/>
          </a:bodyPr>
          <a:lstStyle/>
          <a:p>
            <a:pPr algn="l">
              <a:lnSpc>
                <a:spcPts val="7139"/>
              </a:lnSpc>
            </a:pPr>
            <a:r>
              <a:rPr lang="en-US" sz="6000" spc="-54">
                <a:solidFill>
                  <a:srgbClr val="0E745B"/>
                </a:solidFill>
                <a:latin typeface="Agrandir Bold"/>
              </a:rPr>
              <a:t>Visualisasi Data</a:t>
            </a:r>
          </a:p>
        </p:txBody>
      </p:sp>
      <p:sp>
        <p:nvSpPr>
          <p:cNvPr name="TextBox 7" id="7"/>
          <p:cNvSpPr txBox="true"/>
          <p:nvPr/>
        </p:nvSpPr>
        <p:spPr>
          <a:xfrm rot="0">
            <a:off x="814694" y="5648319"/>
            <a:ext cx="6635456" cy="3312667"/>
          </a:xfrm>
          <a:prstGeom prst="rect">
            <a:avLst/>
          </a:prstGeom>
        </p:spPr>
        <p:txBody>
          <a:bodyPr anchor="t" rtlCol="false" tIns="0" lIns="0" bIns="0" rIns="0">
            <a:spAutoFit/>
          </a:bodyPr>
          <a:lstStyle/>
          <a:p>
            <a:pPr algn="just">
              <a:lnSpc>
                <a:spcPts val="2407"/>
              </a:lnSpc>
            </a:pPr>
            <a:r>
              <a:rPr lang="en-US" sz="1783" spc="165">
                <a:solidFill>
                  <a:srgbClr val="000000"/>
                </a:solidFill>
                <a:latin typeface="Agrandir"/>
              </a:rPr>
              <a:t>Gambar tersebut adalah diagram batang yang menunjukkan jumlah pekerjaan berdasarkan lokasi, dengan Jakarta memiliki 20 pekerjaan, diikuti oleh kategori "Lainnya" dengan 17 pekerjaan. Lokasi lain seperti Banten, Desa Cikeruh di Jawa Barat, Jawa Barat, dan Pekanbaru di Riau masing-masing memiliki 2 pekerjaan. Grafik ini menunjukkan distribusi pekerjaan yang sangat terpusat di Jakarta, dengan lokasi-lokasi lain memiliki jumlah pekerjaan yang relatif sedikit. Data ini diperoleh melalui web scraping.</a:t>
            </a:r>
          </a:p>
        </p:txBody>
      </p:sp>
      <p:sp>
        <p:nvSpPr>
          <p:cNvPr name="TextBox 8" id="8"/>
          <p:cNvSpPr txBox="true"/>
          <p:nvPr/>
        </p:nvSpPr>
        <p:spPr>
          <a:xfrm rot="0">
            <a:off x="13327401" y="828675"/>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9" id="9"/>
          <p:cNvSpPr txBox="true"/>
          <p:nvPr/>
        </p:nvSpPr>
        <p:spPr>
          <a:xfrm rot="0">
            <a:off x="814694" y="5105400"/>
            <a:ext cx="6174387" cy="499069"/>
          </a:xfrm>
          <a:prstGeom prst="rect">
            <a:avLst/>
          </a:prstGeom>
        </p:spPr>
        <p:txBody>
          <a:bodyPr anchor="t" rtlCol="false" tIns="0" lIns="0" bIns="0" rIns="0">
            <a:spAutoFit/>
          </a:bodyPr>
          <a:lstStyle/>
          <a:p>
            <a:pPr algn="l">
              <a:lnSpc>
                <a:spcPts val="3143"/>
              </a:lnSpc>
            </a:pPr>
            <a:r>
              <a:rPr lang="en-US" sz="3081" spc="-27">
                <a:solidFill>
                  <a:srgbClr val="0E745B"/>
                </a:solidFill>
                <a:latin typeface="Agrandir Bold"/>
              </a:rPr>
              <a:t>Interpretasi</a:t>
            </a:r>
          </a:p>
        </p:txBody>
      </p:sp>
      <p:grpSp>
        <p:nvGrpSpPr>
          <p:cNvPr name="Group 10" id="10"/>
          <p:cNvGrpSpPr/>
          <p:nvPr/>
        </p:nvGrpSpPr>
        <p:grpSpPr>
          <a:xfrm rot="0">
            <a:off x="1162824" y="1025191"/>
            <a:ext cx="3483614" cy="525121"/>
            <a:chOff x="0" y="0"/>
            <a:chExt cx="4644818" cy="700161"/>
          </a:xfrm>
        </p:grpSpPr>
        <p:sp>
          <p:nvSpPr>
            <p:cNvPr name="Freeform 11" id="11"/>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3"/>
              <a:stretch>
                <a:fillRect l="0" t="0" r="0" b="0"/>
              </a:stretch>
            </a:blipFill>
          </p:spPr>
        </p:sp>
        <p:sp>
          <p:nvSpPr>
            <p:cNvPr name="TextBox 12" id="12"/>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91684" y="4450830"/>
            <a:ext cx="7481751" cy="6712559"/>
            <a:chOff x="0" y="0"/>
            <a:chExt cx="1970502" cy="1767917"/>
          </a:xfrm>
        </p:grpSpPr>
        <p:sp>
          <p:nvSpPr>
            <p:cNvPr name="Freeform 3" id="3"/>
            <p:cNvSpPr/>
            <p:nvPr/>
          </p:nvSpPr>
          <p:spPr>
            <a:xfrm flipH="false" flipV="false" rot="0">
              <a:off x="0" y="0"/>
              <a:ext cx="1970502" cy="1767917"/>
            </a:xfrm>
            <a:custGeom>
              <a:avLst/>
              <a:gdLst/>
              <a:ahLst/>
              <a:cxnLst/>
              <a:rect r="r" b="b" t="t" l="l"/>
              <a:pathLst>
                <a:path h="1767917" w="1970502">
                  <a:moveTo>
                    <a:pt x="50704" y="0"/>
                  </a:moveTo>
                  <a:lnTo>
                    <a:pt x="1919799" y="0"/>
                  </a:lnTo>
                  <a:cubicBezTo>
                    <a:pt x="1933246" y="0"/>
                    <a:pt x="1946143" y="5342"/>
                    <a:pt x="1955652" y="14851"/>
                  </a:cubicBezTo>
                  <a:cubicBezTo>
                    <a:pt x="1965160" y="24360"/>
                    <a:pt x="1970502" y="37256"/>
                    <a:pt x="1970502" y="50704"/>
                  </a:cubicBezTo>
                  <a:lnTo>
                    <a:pt x="1970502" y="1717213"/>
                  </a:lnTo>
                  <a:cubicBezTo>
                    <a:pt x="1970502" y="1730660"/>
                    <a:pt x="1965160" y="1743557"/>
                    <a:pt x="1955652" y="1753066"/>
                  </a:cubicBezTo>
                  <a:cubicBezTo>
                    <a:pt x="1946143" y="1762575"/>
                    <a:pt x="1933246" y="1767917"/>
                    <a:pt x="1919799" y="1767917"/>
                  </a:cubicBezTo>
                  <a:lnTo>
                    <a:pt x="50704" y="1767917"/>
                  </a:lnTo>
                  <a:cubicBezTo>
                    <a:pt x="37256" y="1767917"/>
                    <a:pt x="24360" y="1762575"/>
                    <a:pt x="14851" y="1753066"/>
                  </a:cubicBezTo>
                  <a:cubicBezTo>
                    <a:pt x="5342" y="1743557"/>
                    <a:pt x="0" y="1730660"/>
                    <a:pt x="0" y="1717213"/>
                  </a:cubicBezTo>
                  <a:lnTo>
                    <a:pt x="0" y="50704"/>
                  </a:lnTo>
                  <a:cubicBezTo>
                    <a:pt x="0" y="37256"/>
                    <a:pt x="5342" y="24360"/>
                    <a:pt x="14851" y="14851"/>
                  </a:cubicBezTo>
                  <a:cubicBezTo>
                    <a:pt x="24360" y="5342"/>
                    <a:pt x="37256" y="0"/>
                    <a:pt x="50704" y="0"/>
                  </a:cubicBezTo>
                  <a:close/>
                </a:path>
              </a:pathLst>
            </a:custGeom>
            <a:solidFill>
              <a:srgbClr val="53A711"/>
            </a:solidFill>
          </p:spPr>
        </p:sp>
        <p:sp>
          <p:nvSpPr>
            <p:cNvPr name="TextBox 4" id="4"/>
            <p:cNvSpPr txBox="true"/>
            <p:nvPr/>
          </p:nvSpPr>
          <p:spPr>
            <a:xfrm>
              <a:off x="0" y="-38100"/>
              <a:ext cx="1970502" cy="180601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505646" y="2054820"/>
            <a:ext cx="194952" cy="1394863"/>
            <a:chOff x="0" y="0"/>
            <a:chExt cx="51345" cy="367371"/>
          </a:xfrm>
        </p:grpSpPr>
        <p:sp>
          <p:nvSpPr>
            <p:cNvPr name="Freeform 6" id="6"/>
            <p:cNvSpPr/>
            <p:nvPr/>
          </p:nvSpPr>
          <p:spPr>
            <a:xfrm flipH="false" flipV="false" rot="0">
              <a:off x="0" y="0"/>
              <a:ext cx="51345" cy="367371"/>
            </a:xfrm>
            <a:custGeom>
              <a:avLst/>
              <a:gdLst/>
              <a:ahLst/>
              <a:cxnLst/>
              <a:rect r="r" b="b" t="t" l="l"/>
              <a:pathLst>
                <a:path h="367371" w="51345">
                  <a:moveTo>
                    <a:pt x="25673" y="0"/>
                  </a:moveTo>
                  <a:lnTo>
                    <a:pt x="25673" y="0"/>
                  </a:lnTo>
                  <a:cubicBezTo>
                    <a:pt x="39851" y="0"/>
                    <a:pt x="51345" y="11494"/>
                    <a:pt x="51345" y="25673"/>
                  </a:cubicBezTo>
                  <a:lnTo>
                    <a:pt x="51345" y="341698"/>
                  </a:lnTo>
                  <a:cubicBezTo>
                    <a:pt x="51345" y="355877"/>
                    <a:pt x="39851" y="367371"/>
                    <a:pt x="25673" y="367371"/>
                  </a:cubicBezTo>
                  <a:lnTo>
                    <a:pt x="25673" y="367371"/>
                  </a:lnTo>
                  <a:cubicBezTo>
                    <a:pt x="18864" y="367371"/>
                    <a:pt x="12334" y="364666"/>
                    <a:pt x="7519" y="359852"/>
                  </a:cubicBezTo>
                  <a:cubicBezTo>
                    <a:pt x="2705" y="355037"/>
                    <a:pt x="0" y="348507"/>
                    <a:pt x="0" y="341698"/>
                  </a:cubicBezTo>
                  <a:lnTo>
                    <a:pt x="0" y="25673"/>
                  </a:lnTo>
                  <a:cubicBezTo>
                    <a:pt x="0" y="18864"/>
                    <a:pt x="2705" y="12334"/>
                    <a:pt x="7519" y="7519"/>
                  </a:cubicBezTo>
                  <a:cubicBezTo>
                    <a:pt x="12334" y="2705"/>
                    <a:pt x="18864" y="0"/>
                    <a:pt x="25673" y="0"/>
                  </a:cubicBezTo>
                  <a:close/>
                </a:path>
              </a:pathLst>
            </a:custGeom>
            <a:solidFill>
              <a:srgbClr val="FF914D"/>
            </a:solidFill>
          </p:spPr>
        </p:sp>
        <p:sp>
          <p:nvSpPr>
            <p:cNvPr name="TextBox 7" id="7"/>
            <p:cNvSpPr txBox="true"/>
            <p:nvPr/>
          </p:nvSpPr>
          <p:spPr>
            <a:xfrm>
              <a:off x="0" y="-38100"/>
              <a:ext cx="51345" cy="40547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961114" y="3175519"/>
            <a:ext cx="6414923" cy="4445417"/>
            <a:chOff x="0" y="0"/>
            <a:chExt cx="1689527" cy="1170809"/>
          </a:xfrm>
        </p:grpSpPr>
        <p:sp>
          <p:nvSpPr>
            <p:cNvPr name="Freeform 9" id="9"/>
            <p:cNvSpPr/>
            <p:nvPr/>
          </p:nvSpPr>
          <p:spPr>
            <a:xfrm flipH="false" flipV="false" rot="0">
              <a:off x="0" y="0"/>
              <a:ext cx="1689527" cy="1170809"/>
            </a:xfrm>
            <a:custGeom>
              <a:avLst/>
              <a:gdLst/>
              <a:ahLst/>
              <a:cxnLst/>
              <a:rect r="r" b="b" t="t" l="l"/>
              <a:pathLst>
                <a:path h="1170809" w="1689527">
                  <a:moveTo>
                    <a:pt x="34999" y="0"/>
                  </a:moveTo>
                  <a:lnTo>
                    <a:pt x="1654528" y="0"/>
                  </a:lnTo>
                  <a:cubicBezTo>
                    <a:pt x="1673858" y="0"/>
                    <a:pt x="1689527" y="15670"/>
                    <a:pt x="1689527" y="34999"/>
                  </a:cubicBezTo>
                  <a:lnTo>
                    <a:pt x="1689527" y="1135810"/>
                  </a:lnTo>
                  <a:cubicBezTo>
                    <a:pt x="1689527" y="1155140"/>
                    <a:pt x="1673858" y="1170809"/>
                    <a:pt x="1654528" y="1170809"/>
                  </a:cubicBezTo>
                  <a:lnTo>
                    <a:pt x="34999" y="1170809"/>
                  </a:lnTo>
                  <a:cubicBezTo>
                    <a:pt x="25717" y="1170809"/>
                    <a:pt x="16815" y="1167122"/>
                    <a:pt x="10251" y="1160558"/>
                  </a:cubicBezTo>
                  <a:cubicBezTo>
                    <a:pt x="3687" y="1153995"/>
                    <a:pt x="0" y="1145093"/>
                    <a:pt x="0" y="1135810"/>
                  </a:cubicBezTo>
                  <a:lnTo>
                    <a:pt x="0" y="34999"/>
                  </a:lnTo>
                  <a:cubicBezTo>
                    <a:pt x="0" y="25717"/>
                    <a:pt x="3687" y="16815"/>
                    <a:pt x="10251" y="10251"/>
                  </a:cubicBezTo>
                  <a:cubicBezTo>
                    <a:pt x="16815" y="3687"/>
                    <a:pt x="25717" y="0"/>
                    <a:pt x="34999" y="0"/>
                  </a:cubicBezTo>
                  <a:close/>
                </a:path>
              </a:pathLst>
            </a:custGeom>
            <a:solidFill>
              <a:srgbClr val="53A711"/>
            </a:solidFill>
          </p:spPr>
        </p:sp>
        <p:sp>
          <p:nvSpPr>
            <p:cNvPr name="TextBox 10" id="10"/>
            <p:cNvSpPr txBox="true"/>
            <p:nvPr/>
          </p:nvSpPr>
          <p:spPr>
            <a:xfrm>
              <a:off x="0" y="-38100"/>
              <a:ext cx="1689527" cy="1208909"/>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1077851" y="1918744"/>
            <a:ext cx="6298186" cy="984885"/>
          </a:xfrm>
          <a:prstGeom prst="rect">
            <a:avLst/>
          </a:prstGeom>
        </p:spPr>
        <p:txBody>
          <a:bodyPr anchor="t" rtlCol="false" tIns="0" lIns="0" bIns="0" rIns="0">
            <a:spAutoFit/>
          </a:bodyPr>
          <a:lstStyle/>
          <a:p>
            <a:pPr algn="l">
              <a:lnSpc>
                <a:spcPts val="6120"/>
              </a:lnSpc>
            </a:pPr>
            <a:r>
              <a:rPr lang="en-US" sz="6000" spc="-54">
                <a:solidFill>
                  <a:srgbClr val="0E745B"/>
                </a:solidFill>
                <a:latin typeface="Agrandir Bold"/>
              </a:rPr>
              <a:t>Visualisasi Data</a:t>
            </a:r>
          </a:p>
        </p:txBody>
      </p:sp>
      <p:sp>
        <p:nvSpPr>
          <p:cNvPr name="TextBox 12" id="12"/>
          <p:cNvSpPr txBox="true"/>
          <p:nvPr/>
        </p:nvSpPr>
        <p:spPr>
          <a:xfrm rot="0">
            <a:off x="13327401" y="828675"/>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13" id="13"/>
          <p:cNvSpPr txBox="true"/>
          <p:nvPr/>
        </p:nvSpPr>
        <p:spPr>
          <a:xfrm rot="0">
            <a:off x="11253744" y="3747263"/>
            <a:ext cx="5637555" cy="3227069"/>
          </a:xfrm>
          <a:prstGeom prst="rect">
            <a:avLst/>
          </a:prstGeom>
        </p:spPr>
        <p:txBody>
          <a:bodyPr anchor="t" rtlCol="false" tIns="0" lIns="0" bIns="0" rIns="0">
            <a:spAutoFit/>
          </a:bodyPr>
          <a:lstStyle/>
          <a:p>
            <a:pPr algn="just">
              <a:lnSpc>
                <a:spcPts val="2160"/>
              </a:lnSpc>
            </a:pPr>
            <a:r>
              <a:rPr lang="en-US" sz="1600" spc="148">
                <a:solidFill>
                  <a:srgbClr val="FFFFFF"/>
                </a:solidFill>
                <a:latin typeface="Agrandir"/>
              </a:rPr>
              <a:t>Gambar tersebut adalah diagram batang yang menunjukkan jumlah pekerjaan berdasarkan perusahaan. Kategori "Lainnya" memiliki 35 pekerjaan, diikuti oleh JobStreet Indonesia dengan 5 pekerjaan. Perusahaan lain seperti PT. Pelitajaya Perkasa Logistik memiliki 2 pekerjaan, sementara Abie Property, Annabae Thrift, dan Barry's Coffee &amp; Eatery masing-masing memiliki 1 pekerjaan. Ini menunjukkan mayoritas pekerjaan terkonsentrasi dalam kategori "Lainnya," dengan banyak perusahaan memiliki sedikit lowongan. Data diperoleh melalui web scraping.</a:t>
            </a:r>
          </a:p>
        </p:txBody>
      </p:sp>
      <p:grpSp>
        <p:nvGrpSpPr>
          <p:cNvPr name="Group 14" id="14"/>
          <p:cNvGrpSpPr/>
          <p:nvPr/>
        </p:nvGrpSpPr>
        <p:grpSpPr>
          <a:xfrm rot="0">
            <a:off x="1028700" y="1025191"/>
            <a:ext cx="3483614" cy="525121"/>
            <a:chOff x="0" y="0"/>
            <a:chExt cx="4644818" cy="700161"/>
          </a:xfrm>
        </p:grpSpPr>
        <p:sp>
          <p:nvSpPr>
            <p:cNvPr name="Freeform 15" id="15"/>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2"/>
              <a:stretch>
                <a:fillRect l="0" t="0" r="0" b="0"/>
              </a:stretch>
            </a:blipFill>
          </p:spPr>
        </p:sp>
        <p:sp>
          <p:nvSpPr>
            <p:cNvPr name="TextBox 16" id="16"/>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
        <p:nvSpPr>
          <p:cNvPr name="Freeform 17" id="17"/>
          <p:cNvSpPr/>
          <p:nvPr/>
        </p:nvSpPr>
        <p:spPr>
          <a:xfrm flipH="false" flipV="false" rot="0">
            <a:off x="543033" y="2752252"/>
            <a:ext cx="9581612" cy="6074278"/>
          </a:xfrm>
          <a:custGeom>
            <a:avLst/>
            <a:gdLst/>
            <a:ahLst/>
            <a:cxnLst/>
            <a:rect r="r" b="b" t="t" l="l"/>
            <a:pathLst>
              <a:path h="6074278" w="9581612">
                <a:moveTo>
                  <a:pt x="0" y="0"/>
                </a:moveTo>
                <a:lnTo>
                  <a:pt x="9581613" y="0"/>
                </a:lnTo>
                <a:lnTo>
                  <a:pt x="9581613" y="6074278"/>
                </a:lnTo>
                <a:lnTo>
                  <a:pt x="0" y="6074278"/>
                </a:lnTo>
                <a:lnTo>
                  <a:pt x="0" y="0"/>
                </a:lnTo>
                <a:close/>
              </a:path>
            </a:pathLst>
          </a:custGeom>
          <a:blipFill>
            <a:blip r:embed="rId3"/>
            <a:stretch>
              <a:fillRect l="-46" t="0" r="-2558" b="0"/>
            </a:stretch>
          </a:blipFill>
          <a:ln w="38100" cap="sq">
            <a:solidFill>
              <a:srgbClr val="000000"/>
            </a:solid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950791" y="3326332"/>
            <a:ext cx="8864788" cy="5302696"/>
            <a:chOff x="0" y="0"/>
            <a:chExt cx="2334759" cy="1396595"/>
          </a:xfrm>
        </p:grpSpPr>
        <p:sp>
          <p:nvSpPr>
            <p:cNvPr name="Freeform 3" id="3"/>
            <p:cNvSpPr/>
            <p:nvPr/>
          </p:nvSpPr>
          <p:spPr>
            <a:xfrm flipH="false" flipV="false" rot="0">
              <a:off x="0" y="0"/>
              <a:ext cx="2334759" cy="1396595"/>
            </a:xfrm>
            <a:custGeom>
              <a:avLst/>
              <a:gdLst/>
              <a:ahLst/>
              <a:cxnLst/>
              <a:rect r="r" b="b" t="t" l="l"/>
              <a:pathLst>
                <a:path h="1396595" w="2334759">
                  <a:moveTo>
                    <a:pt x="42793" y="0"/>
                  </a:moveTo>
                  <a:lnTo>
                    <a:pt x="2291966" y="0"/>
                  </a:lnTo>
                  <a:cubicBezTo>
                    <a:pt x="2315600" y="0"/>
                    <a:pt x="2334759" y="19159"/>
                    <a:pt x="2334759" y="42793"/>
                  </a:cubicBezTo>
                  <a:lnTo>
                    <a:pt x="2334759" y="1353802"/>
                  </a:lnTo>
                  <a:cubicBezTo>
                    <a:pt x="2334759" y="1377436"/>
                    <a:pt x="2315600" y="1396595"/>
                    <a:pt x="2291966" y="1396595"/>
                  </a:cubicBezTo>
                  <a:lnTo>
                    <a:pt x="42793" y="1396595"/>
                  </a:lnTo>
                  <a:cubicBezTo>
                    <a:pt x="19159" y="1396595"/>
                    <a:pt x="0" y="1377436"/>
                    <a:pt x="0" y="1353802"/>
                  </a:cubicBezTo>
                  <a:lnTo>
                    <a:pt x="0" y="42793"/>
                  </a:lnTo>
                  <a:cubicBezTo>
                    <a:pt x="0" y="19159"/>
                    <a:pt x="19159" y="0"/>
                    <a:pt x="42793" y="0"/>
                  </a:cubicBezTo>
                  <a:close/>
                </a:path>
              </a:pathLst>
            </a:custGeom>
            <a:solidFill>
              <a:srgbClr val="53A711"/>
            </a:solidFill>
          </p:spPr>
        </p:sp>
        <p:sp>
          <p:nvSpPr>
            <p:cNvPr name="TextBox 4" id="4"/>
            <p:cNvSpPr txBox="true"/>
            <p:nvPr/>
          </p:nvSpPr>
          <p:spPr>
            <a:xfrm>
              <a:off x="0" y="-38100"/>
              <a:ext cx="2334759" cy="143469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196985" y="3080355"/>
            <a:ext cx="11427416" cy="5794652"/>
          </a:xfrm>
          <a:custGeom>
            <a:avLst/>
            <a:gdLst/>
            <a:ahLst/>
            <a:cxnLst/>
            <a:rect r="r" b="b" t="t" l="l"/>
            <a:pathLst>
              <a:path h="5794652" w="11427416">
                <a:moveTo>
                  <a:pt x="0" y="0"/>
                </a:moveTo>
                <a:lnTo>
                  <a:pt x="11427416" y="0"/>
                </a:lnTo>
                <a:lnTo>
                  <a:pt x="11427416" y="5794652"/>
                </a:lnTo>
                <a:lnTo>
                  <a:pt x="0" y="5794652"/>
                </a:lnTo>
                <a:lnTo>
                  <a:pt x="0" y="0"/>
                </a:lnTo>
                <a:close/>
              </a:path>
            </a:pathLst>
          </a:custGeom>
          <a:blipFill>
            <a:blip r:embed="rId2"/>
            <a:stretch>
              <a:fillRect l="0" t="0" r="0" b="0"/>
            </a:stretch>
          </a:blipFill>
          <a:ln w="38100" cap="sq">
            <a:solidFill>
              <a:srgbClr val="000000"/>
            </a:solidFill>
            <a:prstDash val="solid"/>
            <a:miter/>
          </a:ln>
        </p:spPr>
      </p:sp>
      <p:sp>
        <p:nvSpPr>
          <p:cNvPr name="TextBox 6" id="6"/>
          <p:cNvSpPr txBox="true"/>
          <p:nvPr/>
        </p:nvSpPr>
        <p:spPr>
          <a:xfrm rot="0">
            <a:off x="8235694" y="1591913"/>
            <a:ext cx="6981051" cy="984885"/>
          </a:xfrm>
          <a:prstGeom prst="rect">
            <a:avLst/>
          </a:prstGeom>
        </p:spPr>
        <p:txBody>
          <a:bodyPr anchor="t" rtlCol="false" tIns="0" lIns="0" bIns="0" rIns="0">
            <a:spAutoFit/>
          </a:bodyPr>
          <a:lstStyle/>
          <a:p>
            <a:pPr algn="l">
              <a:lnSpc>
                <a:spcPts val="6120"/>
              </a:lnSpc>
            </a:pPr>
            <a:r>
              <a:rPr lang="en-US" sz="6000" spc="-54">
                <a:solidFill>
                  <a:srgbClr val="0E745B"/>
                </a:solidFill>
                <a:latin typeface="Agrandir Bold"/>
              </a:rPr>
              <a:t>Interpretasi</a:t>
            </a:r>
          </a:p>
        </p:txBody>
      </p:sp>
      <p:sp>
        <p:nvSpPr>
          <p:cNvPr name="TextBox 7" id="7"/>
          <p:cNvSpPr txBox="true"/>
          <p:nvPr/>
        </p:nvSpPr>
        <p:spPr>
          <a:xfrm rot="0">
            <a:off x="13327401" y="828675"/>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8" id="8"/>
          <p:cNvSpPr txBox="true"/>
          <p:nvPr/>
        </p:nvSpPr>
        <p:spPr>
          <a:xfrm rot="0">
            <a:off x="12321362" y="3477530"/>
            <a:ext cx="5790766" cy="4573904"/>
          </a:xfrm>
          <a:prstGeom prst="rect">
            <a:avLst/>
          </a:prstGeom>
        </p:spPr>
        <p:txBody>
          <a:bodyPr anchor="t" rtlCol="false" tIns="0" lIns="0" bIns="0" rIns="0">
            <a:spAutoFit/>
          </a:bodyPr>
          <a:lstStyle/>
          <a:p>
            <a:pPr algn="just">
              <a:lnSpc>
                <a:spcPts val="2565"/>
              </a:lnSpc>
            </a:pPr>
            <a:r>
              <a:rPr lang="en-US" sz="1900" spc="176">
                <a:solidFill>
                  <a:srgbClr val="FFFFFF"/>
                </a:solidFill>
                <a:latin typeface="Agrandir"/>
              </a:rPr>
              <a:t>Gambar tersebut adalah diagram batang yang menunjukkan frekuensi posisi pekerjaan berdasarkan 10 perusahaan teratas. PT. Pelitajaya Perkasa Logistik memiliki posisi pekerjaan terbanyak, diikuti oleh Central Asia Insurance dan JobStreet Indonesia. Batang dipecah berdasarkan berbagai posisi pekerjaan, menunjukkan distribusi posisi dalam tiap perusahaan. Diagram ini memberikan gambaran visual distribusi pekerjaan di perusahaan-perusahaan teratas, dengan beberapa menawarkan beragam posisi dan lainnya lebih sedikit.</a:t>
            </a:r>
          </a:p>
        </p:txBody>
      </p:sp>
      <p:grpSp>
        <p:nvGrpSpPr>
          <p:cNvPr name="Group 9" id="9"/>
          <p:cNvGrpSpPr/>
          <p:nvPr/>
        </p:nvGrpSpPr>
        <p:grpSpPr>
          <a:xfrm rot="0">
            <a:off x="1361735" y="905505"/>
            <a:ext cx="3483614" cy="525121"/>
            <a:chOff x="0" y="0"/>
            <a:chExt cx="4644818" cy="700161"/>
          </a:xfrm>
        </p:grpSpPr>
        <p:sp>
          <p:nvSpPr>
            <p:cNvPr name="Freeform 10" id="10"/>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3"/>
              <a:stretch>
                <a:fillRect l="0" t="0" r="0" b="0"/>
              </a:stretch>
            </a:blipFill>
          </p:spPr>
        </p:sp>
        <p:sp>
          <p:nvSpPr>
            <p:cNvPr name="TextBox 11" id="11"/>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65957" y="9258300"/>
            <a:ext cx="4425686" cy="3350329"/>
            <a:chOff x="0" y="0"/>
            <a:chExt cx="1165613" cy="882391"/>
          </a:xfrm>
        </p:grpSpPr>
        <p:sp>
          <p:nvSpPr>
            <p:cNvPr name="Freeform 3" id="3"/>
            <p:cNvSpPr/>
            <p:nvPr/>
          </p:nvSpPr>
          <p:spPr>
            <a:xfrm flipH="false" flipV="false" rot="0">
              <a:off x="0" y="0"/>
              <a:ext cx="1165613" cy="882391"/>
            </a:xfrm>
            <a:custGeom>
              <a:avLst/>
              <a:gdLst/>
              <a:ahLst/>
              <a:cxnLst/>
              <a:rect r="r" b="b" t="t" l="l"/>
              <a:pathLst>
                <a:path h="882391" w="1165613">
                  <a:moveTo>
                    <a:pt x="85716" y="0"/>
                  </a:moveTo>
                  <a:lnTo>
                    <a:pt x="1079896" y="0"/>
                  </a:lnTo>
                  <a:cubicBezTo>
                    <a:pt x="1102630" y="0"/>
                    <a:pt x="1124432" y="9031"/>
                    <a:pt x="1140507" y="25106"/>
                  </a:cubicBezTo>
                  <a:cubicBezTo>
                    <a:pt x="1156582" y="41181"/>
                    <a:pt x="1165613" y="62983"/>
                    <a:pt x="1165613" y="85716"/>
                  </a:cubicBezTo>
                  <a:lnTo>
                    <a:pt x="1165613" y="796675"/>
                  </a:lnTo>
                  <a:cubicBezTo>
                    <a:pt x="1165613" y="844015"/>
                    <a:pt x="1127236" y="882391"/>
                    <a:pt x="1079896" y="882391"/>
                  </a:cubicBezTo>
                  <a:lnTo>
                    <a:pt x="85716" y="882391"/>
                  </a:lnTo>
                  <a:cubicBezTo>
                    <a:pt x="38377" y="882391"/>
                    <a:pt x="0" y="844015"/>
                    <a:pt x="0" y="796675"/>
                  </a:cubicBezTo>
                  <a:lnTo>
                    <a:pt x="0" y="85716"/>
                  </a:lnTo>
                  <a:cubicBezTo>
                    <a:pt x="0" y="38377"/>
                    <a:pt x="38377" y="0"/>
                    <a:pt x="85716" y="0"/>
                  </a:cubicBezTo>
                  <a:close/>
                </a:path>
              </a:pathLst>
            </a:custGeom>
            <a:solidFill>
              <a:srgbClr val="53A711"/>
            </a:solidFill>
          </p:spPr>
        </p:sp>
        <p:sp>
          <p:nvSpPr>
            <p:cNvPr name="TextBox 4" id="4"/>
            <p:cNvSpPr txBox="true"/>
            <p:nvPr/>
          </p:nvSpPr>
          <p:spPr>
            <a:xfrm>
              <a:off x="0" y="-38100"/>
              <a:ext cx="1165613" cy="920491"/>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211147" y="2838744"/>
            <a:ext cx="13681385" cy="4570432"/>
          </a:xfrm>
          <a:custGeom>
            <a:avLst/>
            <a:gdLst/>
            <a:ahLst/>
            <a:cxnLst/>
            <a:rect r="r" b="b" t="t" l="l"/>
            <a:pathLst>
              <a:path h="4570432" w="13681385">
                <a:moveTo>
                  <a:pt x="0" y="0"/>
                </a:moveTo>
                <a:lnTo>
                  <a:pt x="13681385" y="0"/>
                </a:lnTo>
                <a:lnTo>
                  <a:pt x="13681385" y="4570432"/>
                </a:lnTo>
                <a:lnTo>
                  <a:pt x="0" y="4570432"/>
                </a:lnTo>
                <a:lnTo>
                  <a:pt x="0" y="0"/>
                </a:lnTo>
                <a:close/>
              </a:path>
            </a:pathLst>
          </a:custGeom>
          <a:blipFill>
            <a:blip r:embed="rId2"/>
            <a:stretch>
              <a:fillRect l="0" t="0" r="0" b="0"/>
            </a:stretch>
          </a:blipFill>
          <a:ln w="28575" cap="sq">
            <a:solidFill>
              <a:srgbClr val="000000"/>
            </a:solidFill>
            <a:prstDash val="solid"/>
            <a:miter/>
          </a:ln>
        </p:spPr>
      </p:sp>
      <p:sp>
        <p:nvSpPr>
          <p:cNvPr name="TextBox 6" id="6"/>
          <p:cNvSpPr txBox="true"/>
          <p:nvPr/>
        </p:nvSpPr>
        <p:spPr>
          <a:xfrm rot="0">
            <a:off x="6239709" y="1853959"/>
            <a:ext cx="9652823" cy="984885"/>
          </a:xfrm>
          <a:prstGeom prst="rect">
            <a:avLst/>
          </a:prstGeom>
        </p:spPr>
        <p:txBody>
          <a:bodyPr anchor="t" rtlCol="false" tIns="0" lIns="0" bIns="0" rIns="0">
            <a:spAutoFit/>
          </a:bodyPr>
          <a:lstStyle/>
          <a:p>
            <a:pPr algn="l">
              <a:lnSpc>
                <a:spcPts val="6120"/>
              </a:lnSpc>
            </a:pPr>
            <a:r>
              <a:rPr lang="en-US" sz="6000" spc="-54">
                <a:solidFill>
                  <a:srgbClr val="0E745B"/>
                </a:solidFill>
                <a:latin typeface="Agrandir Bold"/>
              </a:rPr>
              <a:t>Kerangka Teoritis</a:t>
            </a:r>
          </a:p>
        </p:txBody>
      </p:sp>
      <p:sp>
        <p:nvSpPr>
          <p:cNvPr name="TextBox 7" id="7"/>
          <p:cNvSpPr txBox="true"/>
          <p:nvPr/>
        </p:nvSpPr>
        <p:spPr>
          <a:xfrm rot="0">
            <a:off x="13152316" y="971550"/>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8" id="8"/>
          <p:cNvSpPr txBox="true"/>
          <p:nvPr/>
        </p:nvSpPr>
        <p:spPr>
          <a:xfrm rot="0">
            <a:off x="2979466" y="7688581"/>
            <a:ext cx="13918892" cy="1360169"/>
          </a:xfrm>
          <a:prstGeom prst="rect">
            <a:avLst/>
          </a:prstGeom>
        </p:spPr>
        <p:txBody>
          <a:bodyPr anchor="t" rtlCol="false" tIns="0" lIns="0" bIns="0" rIns="0">
            <a:spAutoFit/>
          </a:bodyPr>
          <a:lstStyle/>
          <a:p>
            <a:pPr algn="ctr">
              <a:lnSpc>
                <a:spcPts val="2160"/>
              </a:lnSpc>
            </a:pPr>
            <a:r>
              <a:rPr lang="en-US" sz="1600" spc="148">
                <a:solidFill>
                  <a:srgbClr val="000000"/>
                </a:solidFill>
                <a:latin typeface="Agrandir"/>
              </a:rPr>
              <a:t>Gambar tersebut adalah diagram batang yang menunjukkan frekuensi posisi pekerjaan berdasarkan perusahaan dan lokasi untuk 10 perusahaan teratas. PT. Pelitajaya Perkasa Logistik memiliki posisi terbanyak, terutama di Kelurahan Makasar, Jakarta. JobStreet Indonesia memiliki banyak pekerjaan di Jakarta Timur. Perusahaan lain seperti Central Asia Insurance dan Bnb Profits Property Management menunjukkan distribusi pekerjaan yang lebih merata. Diagram ini mengilustrasikan distribusi geografis pekerjaan, dengan konsentrasi tinggi di Jakarta.</a:t>
            </a:r>
          </a:p>
        </p:txBody>
      </p:sp>
      <p:grpSp>
        <p:nvGrpSpPr>
          <p:cNvPr name="Group 9" id="9"/>
          <p:cNvGrpSpPr/>
          <p:nvPr/>
        </p:nvGrpSpPr>
        <p:grpSpPr>
          <a:xfrm rot="0">
            <a:off x="1361735" y="905505"/>
            <a:ext cx="3483614" cy="525121"/>
            <a:chOff x="0" y="0"/>
            <a:chExt cx="4644818" cy="700161"/>
          </a:xfrm>
        </p:grpSpPr>
        <p:sp>
          <p:nvSpPr>
            <p:cNvPr name="Freeform 10" id="10"/>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3"/>
              <a:stretch>
                <a:fillRect l="0" t="0" r="0" b="0"/>
              </a:stretch>
            </a:blipFill>
          </p:spPr>
        </p:sp>
        <p:sp>
          <p:nvSpPr>
            <p:cNvPr name="TextBox 11" id="11"/>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82222" y="3392223"/>
            <a:ext cx="6777078" cy="3944313"/>
            <a:chOff x="0" y="0"/>
            <a:chExt cx="1784909" cy="1038831"/>
          </a:xfrm>
        </p:grpSpPr>
        <p:sp>
          <p:nvSpPr>
            <p:cNvPr name="Freeform 3" id="3"/>
            <p:cNvSpPr/>
            <p:nvPr/>
          </p:nvSpPr>
          <p:spPr>
            <a:xfrm flipH="false" flipV="false" rot="0">
              <a:off x="0" y="0"/>
              <a:ext cx="1784909" cy="1038831"/>
            </a:xfrm>
            <a:custGeom>
              <a:avLst/>
              <a:gdLst/>
              <a:ahLst/>
              <a:cxnLst/>
              <a:rect r="r" b="b" t="t" l="l"/>
              <a:pathLst>
                <a:path h="1038831" w="1784909">
                  <a:moveTo>
                    <a:pt x="55976" y="0"/>
                  </a:moveTo>
                  <a:lnTo>
                    <a:pt x="1728933" y="0"/>
                  </a:lnTo>
                  <a:cubicBezTo>
                    <a:pt x="1759848" y="0"/>
                    <a:pt x="1784909" y="25061"/>
                    <a:pt x="1784909" y="55976"/>
                  </a:cubicBezTo>
                  <a:lnTo>
                    <a:pt x="1784909" y="982855"/>
                  </a:lnTo>
                  <a:cubicBezTo>
                    <a:pt x="1784909" y="997701"/>
                    <a:pt x="1779012" y="1011939"/>
                    <a:pt x="1768515" y="1022436"/>
                  </a:cubicBezTo>
                  <a:cubicBezTo>
                    <a:pt x="1758017" y="1032934"/>
                    <a:pt x="1743779" y="1038831"/>
                    <a:pt x="1728933" y="1038831"/>
                  </a:cubicBezTo>
                  <a:lnTo>
                    <a:pt x="55976" y="1038831"/>
                  </a:lnTo>
                  <a:cubicBezTo>
                    <a:pt x="41130" y="1038831"/>
                    <a:pt x="26893" y="1032934"/>
                    <a:pt x="16395" y="1022436"/>
                  </a:cubicBezTo>
                  <a:cubicBezTo>
                    <a:pt x="5897" y="1011939"/>
                    <a:pt x="0" y="997701"/>
                    <a:pt x="0" y="982855"/>
                  </a:cubicBezTo>
                  <a:lnTo>
                    <a:pt x="0" y="55976"/>
                  </a:lnTo>
                  <a:cubicBezTo>
                    <a:pt x="0" y="41130"/>
                    <a:pt x="5897" y="26893"/>
                    <a:pt x="16395" y="16395"/>
                  </a:cubicBezTo>
                  <a:cubicBezTo>
                    <a:pt x="26893" y="5897"/>
                    <a:pt x="41130" y="0"/>
                    <a:pt x="55976" y="0"/>
                  </a:cubicBezTo>
                  <a:close/>
                </a:path>
              </a:pathLst>
            </a:custGeom>
            <a:solidFill>
              <a:srgbClr val="53A711"/>
            </a:solidFill>
          </p:spPr>
        </p:sp>
        <p:sp>
          <p:nvSpPr>
            <p:cNvPr name="TextBox 4" id="4"/>
            <p:cNvSpPr txBox="true"/>
            <p:nvPr/>
          </p:nvSpPr>
          <p:spPr>
            <a:xfrm>
              <a:off x="0" y="-38100"/>
              <a:ext cx="1784909" cy="1076931"/>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100132" y="2997986"/>
            <a:ext cx="788474" cy="78847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0100132" y="4791197"/>
            <a:ext cx="788474" cy="78847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0100132" y="6548062"/>
            <a:ext cx="788474" cy="7884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914D"/>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0">
            <a:off x="1457778" y="1894519"/>
            <a:ext cx="8423137" cy="6101083"/>
          </a:xfrm>
          <a:custGeom>
            <a:avLst/>
            <a:gdLst/>
            <a:ahLst/>
            <a:cxnLst/>
            <a:rect r="r" b="b" t="t" l="l"/>
            <a:pathLst>
              <a:path h="6101083" w="8423137">
                <a:moveTo>
                  <a:pt x="0" y="0"/>
                </a:moveTo>
                <a:lnTo>
                  <a:pt x="8423137" y="0"/>
                </a:lnTo>
                <a:lnTo>
                  <a:pt x="8423137" y="6101083"/>
                </a:lnTo>
                <a:lnTo>
                  <a:pt x="0" y="6101083"/>
                </a:lnTo>
                <a:lnTo>
                  <a:pt x="0" y="0"/>
                </a:lnTo>
                <a:close/>
              </a:path>
            </a:pathLst>
          </a:custGeom>
          <a:blipFill>
            <a:blip r:embed="rId2"/>
            <a:stretch>
              <a:fillRect l="-785" t="-22622" r="-1058" b="-14050"/>
            </a:stretch>
          </a:blipFill>
        </p:spPr>
      </p:sp>
      <p:sp>
        <p:nvSpPr>
          <p:cNvPr name="TextBox 15" id="15"/>
          <p:cNvSpPr txBox="true"/>
          <p:nvPr/>
        </p:nvSpPr>
        <p:spPr>
          <a:xfrm rot="0">
            <a:off x="2699887" y="8235449"/>
            <a:ext cx="5297737" cy="1250060"/>
          </a:xfrm>
          <a:prstGeom prst="rect">
            <a:avLst/>
          </a:prstGeom>
        </p:spPr>
        <p:txBody>
          <a:bodyPr anchor="t" rtlCol="false" tIns="0" lIns="0" bIns="0" rIns="0">
            <a:spAutoFit/>
          </a:bodyPr>
          <a:lstStyle/>
          <a:p>
            <a:pPr algn="l">
              <a:lnSpc>
                <a:spcPts val="7751"/>
              </a:lnSpc>
            </a:pPr>
            <a:r>
              <a:rPr lang="en-US" sz="7599" spc="-68">
                <a:solidFill>
                  <a:srgbClr val="53A711"/>
                </a:solidFill>
                <a:latin typeface="Agrandir Bold"/>
              </a:rPr>
              <a:t>wordcloud</a:t>
            </a:r>
          </a:p>
        </p:txBody>
      </p:sp>
      <p:sp>
        <p:nvSpPr>
          <p:cNvPr name="TextBox 16" id="16"/>
          <p:cNvSpPr txBox="true"/>
          <p:nvPr/>
        </p:nvSpPr>
        <p:spPr>
          <a:xfrm rot="0">
            <a:off x="13152316" y="971550"/>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17" id="17"/>
          <p:cNvSpPr txBox="true"/>
          <p:nvPr/>
        </p:nvSpPr>
        <p:spPr>
          <a:xfrm rot="0">
            <a:off x="11034084" y="3476525"/>
            <a:ext cx="5673353" cy="3699509"/>
          </a:xfrm>
          <a:prstGeom prst="rect">
            <a:avLst/>
          </a:prstGeom>
        </p:spPr>
        <p:txBody>
          <a:bodyPr anchor="t" rtlCol="false" tIns="0" lIns="0" bIns="0" rIns="0">
            <a:spAutoFit/>
          </a:bodyPr>
          <a:lstStyle/>
          <a:p>
            <a:pPr algn="just">
              <a:lnSpc>
                <a:spcPts val="2430"/>
              </a:lnSpc>
            </a:pPr>
            <a:r>
              <a:rPr lang="en-US" sz="1800" spc="167">
                <a:solidFill>
                  <a:srgbClr val="FFFFFF"/>
                </a:solidFill>
                <a:latin typeface="Agrandir"/>
              </a:rPr>
              <a:t>Gambar tersebut adalah word cloud yang menunjukkan frekuensi kata-kata terkait posisi pekerjaan. Kata-kata seperti "staff," "admin," dan "administrasi" mendominasi, menunjukkan bahwa pekerjaan yang paling umum adalah dalam bidang administrasi. Kata-kata lain seperti "support," "marketing," dan "remote" juga terlihat, menunjukkan keberagaman posisi pekerjaan. Word cloud ini memberikan gambaran visual istilah yang paling sering muncul dalam deskripsi pekerjaan.</a:t>
            </a:r>
          </a:p>
        </p:txBody>
      </p:sp>
      <p:grpSp>
        <p:nvGrpSpPr>
          <p:cNvPr name="Group 18" id="18"/>
          <p:cNvGrpSpPr/>
          <p:nvPr/>
        </p:nvGrpSpPr>
        <p:grpSpPr>
          <a:xfrm rot="0">
            <a:off x="1361735" y="905505"/>
            <a:ext cx="3483614" cy="525121"/>
            <a:chOff x="0" y="0"/>
            <a:chExt cx="4644818" cy="700161"/>
          </a:xfrm>
        </p:grpSpPr>
        <p:sp>
          <p:nvSpPr>
            <p:cNvPr name="Freeform 19" id="19"/>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3"/>
              <a:stretch>
                <a:fillRect l="0" t="0" r="0" b="0"/>
              </a:stretch>
            </a:blipFill>
          </p:spPr>
        </p:sp>
        <p:sp>
          <p:nvSpPr>
            <p:cNvPr name="TextBox 20" id="20"/>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18873" y="-393971"/>
            <a:ext cx="6103631" cy="11054402"/>
            <a:chOff x="0" y="0"/>
            <a:chExt cx="1607541" cy="2911448"/>
          </a:xfrm>
        </p:grpSpPr>
        <p:sp>
          <p:nvSpPr>
            <p:cNvPr name="Freeform 3" id="3"/>
            <p:cNvSpPr/>
            <p:nvPr/>
          </p:nvSpPr>
          <p:spPr>
            <a:xfrm flipH="false" flipV="false" rot="0">
              <a:off x="0" y="0"/>
              <a:ext cx="1607541" cy="2911447"/>
            </a:xfrm>
            <a:custGeom>
              <a:avLst/>
              <a:gdLst/>
              <a:ahLst/>
              <a:cxnLst/>
              <a:rect r="r" b="b" t="t" l="l"/>
              <a:pathLst>
                <a:path h="2911447" w="1607541">
                  <a:moveTo>
                    <a:pt x="62152" y="0"/>
                  </a:moveTo>
                  <a:lnTo>
                    <a:pt x="1545389" y="0"/>
                  </a:lnTo>
                  <a:cubicBezTo>
                    <a:pt x="1561872" y="0"/>
                    <a:pt x="1577681" y="6548"/>
                    <a:pt x="1589337" y="18204"/>
                  </a:cubicBezTo>
                  <a:cubicBezTo>
                    <a:pt x="1600993" y="29860"/>
                    <a:pt x="1607541" y="45668"/>
                    <a:pt x="1607541" y="62152"/>
                  </a:cubicBezTo>
                  <a:lnTo>
                    <a:pt x="1607541" y="2849295"/>
                  </a:lnTo>
                  <a:cubicBezTo>
                    <a:pt x="1607541" y="2883621"/>
                    <a:pt x="1579714" y="2911447"/>
                    <a:pt x="1545389" y="2911447"/>
                  </a:cubicBezTo>
                  <a:lnTo>
                    <a:pt x="62152" y="2911447"/>
                  </a:lnTo>
                  <a:cubicBezTo>
                    <a:pt x="45668" y="2911447"/>
                    <a:pt x="29860" y="2904899"/>
                    <a:pt x="18204" y="2893244"/>
                  </a:cubicBezTo>
                  <a:cubicBezTo>
                    <a:pt x="6548" y="2881588"/>
                    <a:pt x="0" y="2865779"/>
                    <a:pt x="0" y="2849295"/>
                  </a:cubicBezTo>
                  <a:lnTo>
                    <a:pt x="0" y="62152"/>
                  </a:lnTo>
                  <a:cubicBezTo>
                    <a:pt x="0" y="45668"/>
                    <a:pt x="6548" y="29860"/>
                    <a:pt x="18204" y="18204"/>
                  </a:cubicBezTo>
                  <a:cubicBezTo>
                    <a:pt x="29860" y="6548"/>
                    <a:pt x="45668" y="0"/>
                    <a:pt x="62152" y="0"/>
                  </a:cubicBezTo>
                  <a:close/>
                </a:path>
              </a:pathLst>
            </a:custGeom>
            <a:solidFill>
              <a:srgbClr val="53A711"/>
            </a:solidFill>
          </p:spPr>
        </p:sp>
        <p:sp>
          <p:nvSpPr>
            <p:cNvPr name="TextBox 4" id="4"/>
            <p:cNvSpPr txBox="true"/>
            <p:nvPr/>
          </p:nvSpPr>
          <p:spPr>
            <a:xfrm>
              <a:off x="0" y="-38100"/>
              <a:ext cx="1607541" cy="294954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179235" y="1839216"/>
            <a:ext cx="7262499" cy="726249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26520" t="0" r="-72467" b="0"/>
              </a:stretch>
            </a:blipFill>
            <a:ln w="209550" cap="sq">
              <a:solidFill>
                <a:srgbClr val="065746"/>
              </a:solidFill>
              <a:prstDash val="solid"/>
              <a:miter/>
            </a:ln>
          </p:spPr>
        </p:sp>
      </p:grpSp>
      <p:sp>
        <p:nvSpPr>
          <p:cNvPr name="Freeform 7" id="7"/>
          <p:cNvSpPr/>
          <p:nvPr/>
        </p:nvSpPr>
        <p:spPr>
          <a:xfrm flipH="false" flipV="false" rot="0">
            <a:off x="9861598" y="4294174"/>
            <a:ext cx="614773" cy="566360"/>
          </a:xfrm>
          <a:custGeom>
            <a:avLst/>
            <a:gdLst/>
            <a:ahLst/>
            <a:cxnLst/>
            <a:rect r="r" b="b" t="t" l="l"/>
            <a:pathLst>
              <a:path h="566360" w="614773">
                <a:moveTo>
                  <a:pt x="0" y="0"/>
                </a:moveTo>
                <a:lnTo>
                  <a:pt x="614773" y="0"/>
                </a:lnTo>
                <a:lnTo>
                  <a:pt x="614773" y="566359"/>
                </a:lnTo>
                <a:lnTo>
                  <a:pt x="0" y="56635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361735" y="905505"/>
            <a:ext cx="3483614" cy="525121"/>
            <a:chOff x="0" y="0"/>
            <a:chExt cx="4644818" cy="700161"/>
          </a:xfrm>
        </p:grpSpPr>
        <p:sp>
          <p:nvSpPr>
            <p:cNvPr name="Freeform 9" id="9"/>
            <p:cNvSpPr/>
            <p:nvPr/>
          </p:nvSpPr>
          <p:spPr>
            <a:xfrm flipH="false" flipV="false" rot="0">
              <a:off x="0" y="0"/>
              <a:ext cx="700161" cy="700161"/>
            </a:xfrm>
            <a:custGeom>
              <a:avLst/>
              <a:gdLst/>
              <a:ahLst/>
              <a:cxnLst/>
              <a:rect r="r" b="b" t="t" l="l"/>
              <a:pathLst>
                <a:path h="700161" w="700161">
                  <a:moveTo>
                    <a:pt x="0" y="0"/>
                  </a:moveTo>
                  <a:lnTo>
                    <a:pt x="700161" y="0"/>
                  </a:lnTo>
                  <a:lnTo>
                    <a:pt x="700161" y="700161"/>
                  </a:lnTo>
                  <a:lnTo>
                    <a:pt x="0" y="700161"/>
                  </a:lnTo>
                  <a:lnTo>
                    <a:pt x="0" y="0"/>
                  </a:lnTo>
                  <a:close/>
                </a:path>
              </a:pathLst>
            </a:custGeom>
            <a:blipFill>
              <a:blip r:embed="rId5"/>
              <a:stretch>
                <a:fillRect l="0" t="0" r="0" b="0"/>
              </a:stretch>
            </a:blipFill>
          </p:spPr>
        </p:sp>
        <p:sp>
          <p:nvSpPr>
            <p:cNvPr name="TextBox 10" id="10"/>
            <p:cNvSpPr txBox="true"/>
            <p:nvPr/>
          </p:nvSpPr>
          <p:spPr>
            <a:xfrm rot="0">
              <a:off x="1024180" y="107110"/>
              <a:ext cx="3620639" cy="428792"/>
            </a:xfrm>
            <a:prstGeom prst="rect">
              <a:avLst/>
            </a:prstGeom>
          </p:spPr>
          <p:txBody>
            <a:bodyPr anchor="t" rtlCol="false" tIns="0" lIns="0" bIns="0" rIns="0">
              <a:spAutoFit/>
            </a:bodyPr>
            <a:lstStyle/>
            <a:p>
              <a:pPr algn="l">
                <a:lnSpc>
                  <a:spcPts val="2265"/>
                </a:lnSpc>
              </a:pPr>
              <a:r>
                <a:rPr lang="en-US" sz="1842" spc="73">
                  <a:solidFill>
                    <a:srgbClr val="000000"/>
                  </a:solidFill>
                  <a:latin typeface="Agrandir Bold"/>
                </a:rPr>
                <a:t>ID.JORA.COM</a:t>
              </a:r>
            </a:p>
          </p:txBody>
        </p:sp>
      </p:grpSp>
      <p:sp>
        <p:nvSpPr>
          <p:cNvPr name="TextBox 11" id="11"/>
          <p:cNvSpPr txBox="true"/>
          <p:nvPr/>
        </p:nvSpPr>
        <p:spPr>
          <a:xfrm rot="0">
            <a:off x="10719754" y="1997572"/>
            <a:ext cx="6364460" cy="984885"/>
          </a:xfrm>
          <a:prstGeom prst="rect">
            <a:avLst/>
          </a:prstGeom>
        </p:spPr>
        <p:txBody>
          <a:bodyPr anchor="t" rtlCol="false" tIns="0" lIns="0" bIns="0" rIns="0">
            <a:spAutoFit/>
          </a:bodyPr>
          <a:lstStyle/>
          <a:p>
            <a:pPr algn="l">
              <a:lnSpc>
                <a:spcPts val="6120"/>
              </a:lnSpc>
            </a:pPr>
            <a:r>
              <a:rPr lang="en-US" sz="6000" spc="-54">
                <a:solidFill>
                  <a:srgbClr val="53A711"/>
                </a:solidFill>
                <a:latin typeface="Agrandir Bold"/>
              </a:rPr>
              <a:t>Kesimpulan </a:t>
            </a:r>
          </a:p>
        </p:txBody>
      </p:sp>
      <p:sp>
        <p:nvSpPr>
          <p:cNvPr name="TextBox 12" id="12"/>
          <p:cNvSpPr txBox="true"/>
          <p:nvPr/>
        </p:nvSpPr>
        <p:spPr>
          <a:xfrm rot="0">
            <a:off x="13152316" y="971550"/>
            <a:ext cx="3931899" cy="335881"/>
          </a:xfrm>
          <a:prstGeom prst="rect">
            <a:avLst/>
          </a:prstGeom>
        </p:spPr>
        <p:txBody>
          <a:bodyPr anchor="t" rtlCol="false" tIns="0" lIns="0" bIns="0" rIns="0">
            <a:spAutoFit/>
          </a:bodyPr>
          <a:lstStyle/>
          <a:p>
            <a:pPr algn="r">
              <a:lnSpc>
                <a:spcPts val="2265"/>
              </a:lnSpc>
            </a:pPr>
            <a:r>
              <a:rPr lang="en-US" sz="1842" spc="73">
                <a:solidFill>
                  <a:srgbClr val="000000"/>
                </a:solidFill>
                <a:latin typeface="Agrandir"/>
              </a:rPr>
              <a:t>Disusun Oleh Avery Davis</a:t>
            </a:r>
          </a:p>
        </p:txBody>
      </p:sp>
      <p:sp>
        <p:nvSpPr>
          <p:cNvPr name="TextBox 13" id="13"/>
          <p:cNvSpPr txBox="true"/>
          <p:nvPr/>
        </p:nvSpPr>
        <p:spPr>
          <a:xfrm rot="0">
            <a:off x="10719754" y="3735011"/>
            <a:ext cx="6364460" cy="3699509"/>
          </a:xfrm>
          <a:prstGeom prst="rect">
            <a:avLst/>
          </a:prstGeom>
        </p:spPr>
        <p:txBody>
          <a:bodyPr anchor="t" rtlCol="false" tIns="0" lIns="0" bIns="0" rIns="0">
            <a:spAutoFit/>
          </a:bodyPr>
          <a:lstStyle/>
          <a:p>
            <a:pPr algn="just">
              <a:lnSpc>
                <a:spcPts val="2430"/>
              </a:lnSpc>
            </a:pPr>
            <a:r>
              <a:rPr lang="en-US" sz="1800" spc="167">
                <a:solidFill>
                  <a:srgbClr val="53A711"/>
                </a:solidFill>
                <a:latin typeface="Agrandir Bold"/>
              </a:rPr>
              <a:t>Kesimpulan dari grafik hasil scraping Jora Job Indonesia menunjukkan bahwa Jakarta merupakan lokasi dengan jumlah pekerjaan tertinggi, diikuti oleh kategori "Lainnya". Perusahaan dengan jumlah lowongan pekerjaan terbanyak adalah PT. Pelitajaya Perkasa Logistik dan JobStreet Indonesia, sementara posisi pekerjaan yang paling umum adalah terkait dengan administrasi dan staf. Grafik ini mengindikasikan konsentrasi pekerjaan di Jakarta dan berbagai perusahaan dengan fokus utama pada posisi administrasi.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DAGIkR89lCY</dc:identifier>
  <dcterms:modified xsi:type="dcterms:W3CDTF">2011-08-01T06:04:30Z</dcterms:modified>
  <cp:revision>1</cp:revision>
  <dc:title>PPT Scraping Jora Indonesia</dc:title>
</cp:coreProperties>
</file>